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95" r:id="rId13"/>
    <p:sldId id="267" r:id="rId14"/>
    <p:sldId id="268" r:id="rId15"/>
    <p:sldId id="269" r:id="rId16"/>
    <p:sldId id="297" r:id="rId17"/>
    <p:sldId id="273" r:id="rId18"/>
    <p:sldId id="294" r:id="rId19"/>
    <p:sldId id="289" r:id="rId20"/>
    <p:sldId id="274" r:id="rId21"/>
    <p:sldId id="292" r:id="rId22"/>
    <p:sldId id="276" r:id="rId23"/>
    <p:sldId id="288" r:id="rId24"/>
    <p:sldId id="291" r:id="rId25"/>
    <p:sldId id="296" r:id="rId26"/>
    <p:sldId id="277" r:id="rId27"/>
    <p:sldId id="278" r:id="rId28"/>
    <p:sldId id="284" r:id="rId29"/>
    <p:sldId id="285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EF5"/>
    <a:srgbClr val="629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A7CC955-A720-430F-B745-1DB1E26744E3}">
  <a:tblStyle styleId="{0A7CC955-A720-430F-B745-1DB1E26744E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0EF"/>
          </a:solidFill>
        </a:fill>
      </a:tcStyle>
    </a:wholeTbl>
    <a:band1H>
      <a:tcTxStyle/>
      <a:tcStyle>
        <a:tcBdr/>
        <a:fill>
          <a:solidFill>
            <a:srgbClr val="DBDF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DF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9" autoAdjust="0"/>
  </p:normalViewPr>
  <p:slideViewPr>
    <p:cSldViewPr snapToGrid="0">
      <p:cViewPr varScale="1">
        <p:scale>
          <a:sx n="178" d="100"/>
          <a:sy n="178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169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3fe6a90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3fe6a903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73fe6a903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3fe6a90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3fe6a903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73fe6a903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3fe6a903c_6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3fe6a903c_6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g73fe6a903c_6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3fe6a903c_6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3fe6a903c_6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5" name="Google Shape;335;g73fe6a903c_6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3fe6a903c_6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3fe6a903c_6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73fe6a903c_6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1" name="Google Shape;3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308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3fe6a903c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3fe6a903c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73fe6a903c_2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769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337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3fe6a903c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73fe6a903c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3fe6a903c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3fe6a903c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73fe6a903c_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3fe6a903c_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3fe6a903c_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73fe6a903c_6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3fe6a903c_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3fe6a903c_6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73fe6a903c_6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3fe6a903c_6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3fe6a903c_6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183" name="Google Shape;183;g73fe6a903c_6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55556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B8B8D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B8B8D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B8B8D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B8B8D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Google Shape;39;p4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Nov 13th, 2019</a:t>
            </a:r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6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1320" algn="l"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marL="914400" lvl="1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marL="1371600" lvl="2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11.tif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mfukuda/papers/MASnS2017.pdf" TargetMode="External"/><Relationship Id="rId4" Type="http://schemas.openxmlformats.org/officeDocument/2006/relationships/hyperlink" Target="http://depts.washington.edu/mfukuda/papers/icdcs2017.pdf" TargetMode="External"/><Relationship Id="rId5" Type="http://schemas.openxmlformats.org/officeDocument/2006/relationships/hyperlink" Target="http://depts.washington.edu/dslab/MASS/docs/mass_matsim.pdf" TargetMode="External"/><Relationship Id="rId6" Type="http://schemas.openxmlformats.org/officeDocument/2006/relationships/hyperlink" Target="http://wintersim.org/2015/" TargetMode="External"/><Relationship Id="rId7" Type="http://schemas.openxmlformats.org/officeDocument/2006/relationships/hyperlink" Target="http://faculty.washington.edu/mfukuda/papers/cse2013_mass.pdf" TargetMode="External"/><Relationship Id="rId8" Type="http://schemas.openxmlformats.org/officeDocument/2006/relationships/hyperlink" Target="http://www.swinflow.org/confs/bdds2013/Program.pdf" TargetMode="External"/><Relationship Id="rId9" Type="http://schemas.openxmlformats.org/officeDocument/2006/relationships/hyperlink" Target="http://faculty.washington.edu/mfukuda/papers/ateam-lite.pdf" TargetMode="External"/><Relationship Id="rId10" Type="http://schemas.openxmlformats.org/officeDocument/2006/relationships/hyperlink" Target="http://www.ece.uvic.ca/~pacrim/pacrim13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dslab/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fld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652525" y="1056453"/>
            <a:ext cx="78057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Helvetica Neue"/>
              <a:buNone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An Agent-Based Computational Framework for</a:t>
            </a: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Distributed Data Analysis</a:t>
            </a: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457200" y="5181600"/>
            <a:ext cx="8001000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500"/>
              <a:buFont typeface="Noto Sans Symbols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Munehiro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Fukuda, Ph.D.</a:t>
            </a:r>
            <a:endParaRPr sz="3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050"/>
              <a:buFont typeface="Noto Sans Symbols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Computing &amp; Software Systems University of Washington Bothell</a:t>
            </a:r>
            <a:endParaRPr dirty="0"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/>
              <a:t>Nov 13</a:t>
            </a:r>
            <a:r>
              <a:rPr lang="en-US" sz="1400" baseline="30000" dirty="0"/>
              <a:t>th</a:t>
            </a:r>
            <a:r>
              <a:rPr lang="en-US" sz="1400" dirty="0"/>
              <a:t>, 2019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CSS599 Faculty Research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332827" y="2980078"/>
            <a:ext cx="71101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</a:pPr>
            <a:r>
              <a:rPr lang="en-US" sz="17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appear in IEEE COMPUTER in later winter/early spring 2020</a:t>
            </a:r>
            <a:endParaRPr sz="17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600" dirty="0" smtClean="0"/>
              <a:t>Applying MASS to Structured Data Analysis</a:t>
            </a:r>
            <a:endParaRPr sz="3600" dirty="0"/>
          </a:p>
        </p:txBody>
      </p:sp>
      <p:sp>
        <p:nvSpPr>
          <p:cNvPr id="353" name="Google Shape;353;p27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dirty="0" smtClean="0"/>
              <a:t>Our simulation work: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dirty="0" smtClean="0"/>
              <a:t>A</a:t>
            </a:r>
            <a:r>
              <a:rPr lang="en-US" dirty="0" smtClean="0"/>
              <a:t>gent-based </a:t>
            </a:r>
            <a:r>
              <a:rPr lang="en-US" dirty="0"/>
              <a:t>m</a:t>
            </a:r>
            <a:r>
              <a:rPr lang="en-US" dirty="0" smtClean="0"/>
              <a:t>odeling</a:t>
            </a:r>
            <a:endParaRPr dirty="0"/>
          </a:p>
        </p:txBody>
      </p:sp>
      <p:sp>
        <p:nvSpPr>
          <p:cNvPr id="354" name="Google Shape;354;p27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1800" dirty="0">
                <a:solidFill>
                  <a:srgbClr val="800000"/>
                </a:solidFill>
              </a:rPr>
              <a:t>Simulating </a:t>
            </a:r>
            <a:r>
              <a:rPr lang="en-US" sz="1800" dirty="0"/>
              <a:t>an emergent collective group behavior of agents</a:t>
            </a:r>
          </a:p>
          <a:p>
            <a:pPr marL="457200" lvl="1" indent="-182880" algn="l" rtl="0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800" dirty="0"/>
              <a:t>Example:</a:t>
            </a:r>
          </a:p>
          <a:p>
            <a:pPr marL="457200" lvl="1" indent="-182880" algn="l" rtl="0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800" dirty="0"/>
              <a:t>Traffic simulation</a:t>
            </a:r>
            <a:endParaRPr sz="1800" dirty="0"/>
          </a:p>
          <a:p>
            <a:pPr marL="457200" lvl="1" indent="-182880" algn="l" rtl="0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800" dirty="0"/>
              <a:t>Epidemic simulation</a:t>
            </a:r>
            <a:endParaRPr sz="1800" dirty="0"/>
          </a:p>
        </p:txBody>
      </p:sp>
      <p:sp>
        <p:nvSpPr>
          <p:cNvPr id="355" name="Google Shape;355;p27"/>
          <p:cNvSpPr txBox="1">
            <a:spLocks noGrp="1"/>
          </p:cNvSpPr>
          <p:nvPr>
            <p:ph type="body" idx="3"/>
          </p:nvPr>
        </p:nvSpPr>
        <p:spPr>
          <a:xfrm>
            <a:off x="4645025" y="1676400"/>
            <a:ext cx="42705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dirty="0" smtClean="0"/>
              <a:t>Our new work: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dirty="0" smtClean="0"/>
              <a:t>Agent-based </a:t>
            </a:r>
            <a:r>
              <a:rPr lang="en-US" dirty="0"/>
              <a:t>d</a:t>
            </a:r>
            <a:r>
              <a:rPr lang="en-US" dirty="0" smtClean="0"/>
              <a:t>ata discovery</a:t>
            </a:r>
            <a:endParaRPr dirty="0"/>
          </a:p>
        </p:txBody>
      </p:sp>
      <p:sp>
        <p:nvSpPr>
          <p:cNvPr id="356" name="Google Shape;356;p27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4149246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1800" dirty="0">
                <a:solidFill>
                  <a:srgbClr val="800000"/>
                </a:solidFill>
              </a:rPr>
              <a:t>Analyzing</a:t>
            </a:r>
            <a:r>
              <a:rPr lang="en-US" sz="1800" dirty="0"/>
              <a:t> </a:t>
            </a:r>
            <a:r>
              <a:rPr lang="en-US" sz="1800" dirty="0" smtClean="0"/>
              <a:t>structured </a:t>
            </a:r>
            <a:r>
              <a:rPr lang="en-US" sz="1800" dirty="0"/>
              <a:t>data </a:t>
            </a:r>
            <a:r>
              <a:rPr lang="en-US" sz="1800" dirty="0" smtClean="0"/>
              <a:t>through an emergent </a:t>
            </a:r>
            <a:r>
              <a:rPr lang="en-US" sz="1800" dirty="0" err="1" smtClean="0"/>
              <a:t>grou</a:t>
            </a:r>
            <a:r>
              <a:rPr lang="en-US" sz="1800" dirty="0" smtClean="0"/>
              <a:t> behavior of</a:t>
            </a:r>
            <a:r>
              <a:rPr lang="en-US" sz="1800" dirty="0"/>
              <a:t> </a:t>
            </a:r>
            <a:r>
              <a:rPr lang="en-US" sz="1800" dirty="0" smtClean="0"/>
              <a:t>agents</a:t>
            </a:r>
            <a:endParaRPr sz="1800" dirty="0"/>
          </a:p>
          <a:p>
            <a:pPr marL="457200" lvl="1" indent="-182880" algn="l" rtl="0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800" dirty="0"/>
              <a:t>Example:</a:t>
            </a:r>
            <a:endParaRPr sz="1800" dirty="0"/>
          </a:p>
          <a:p>
            <a:pPr marL="457200" lvl="1" indent="-182880" algn="l" rtl="0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800" dirty="0"/>
              <a:t>Network problems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dirty="0" smtClean="0"/>
              <a:t>triangle counting and </a:t>
            </a:r>
            <a:r>
              <a:rPr lang="en-US" sz="1800" dirty="0"/>
              <a:t>BFS-based shortest </a:t>
            </a:r>
            <a:r>
              <a:rPr lang="en-US" sz="1800" dirty="0" smtClean="0"/>
              <a:t>path</a:t>
            </a:r>
            <a:endParaRPr sz="1800" dirty="0"/>
          </a:p>
          <a:p>
            <a:pPr marL="457200" lvl="1" indent="-182880" algn="l" rtl="0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800" dirty="0"/>
              <a:t>Biologically inspired </a:t>
            </a:r>
            <a:r>
              <a:rPr lang="en-US" sz="1800" dirty="0" smtClean="0"/>
              <a:t>optimization </a:t>
            </a:r>
            <a:r>
              <a:rPr lang="mr-IN" sz="1800" dirty="0" smtClean="0"/>
              <a:t>–</a:t>
            </a:r>
            <a:r>
              <a:rPr lang="en-US" sz="1800" dirty="0" smtClean="0"/>
              <a:t> ACO-based traveling sales person problem and PSO</a:t>
            </a:r>
          </a:p>
          <a:p>
            <a:pPr marL="457200" lvl="1" indent="-182880" algn="l" rtl="0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800" dirty="0" smtClean="0"/>
              <a:t>Data clustering and </a:t>
            </a:r>
            <a:r>
              <a:rPr lang="en-US" sz="1800" dirty="0" err="1" smtClean="0"/>
              <a:t>classificaiton</a:t>
            </a:r>
            <a:r>
              <a:rPr lang="en-US" sz="1800" dirty="0" smtClean="0"/>
              <a:t>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dirty="0" err="1" smtClean="0"/>
              <a:t>KMeans</a:t>
            </a:r>
            <a:r>
              <a:rPr lang="en-US" sz="1800" dirty="0" smtClean="0"/>
              <a:t> and KNN</a:t>
            </a:r>
            <a:endParaRPr sz="1800" dirty="0"/>
          </a:p>
          <a:p>
            <a:pPr marL="274320" lvl="1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  <p:sp>
        <p:nvSpPr>
          <p:cNvPr id="357" name="Google Shape;357;p2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358" name="Google Shape;358;p2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CSS599 Faculty Research</a:t>
            </a:r>
            <a:endParaRPr/>
          </a:p>
        </p:txBody>
      </p:sp>
      <p:sp>
        <p:nvSpPr>
          <p:cNvPr id="359" name="Google Shape;359;p2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Helvetica Neue"/>
                <a:ea typeface="Helvetica Neue"/>
                <a:cs typeface="Helvetica Neue"/>
                <a:sym typeface="Helvetica Neue"/>
              </a:rPr>
              <a:t>Preliminary </a:t>
            </a:r>
            <a:r>
              <a:rPr lang="en-US" dirty="0" smtClean="0">
                <a:latin typeface="Helvetica Neue"/>
                <a:ea typeface="Helvetica Neue"/>
                <a:cs typeface="Helvetica Neue"/>
                <a:sym typeface="Helvetica Neue"/>
              </a:rPr>
              <a:t>Work on Data Analysis</a:t>
            </a:r>
            <a:endParaRPr dirty="0"/>
          </a:p>
        </p:txBody>
      </p:sp>
      <p:sp>
        <p:nvSpPr>
          <p:cNvPr id="321" name="Google Shape;321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297003-2B6B-4A47-86CB-8EBB21B7A850}"/>
              </a:ext>
            </a:extLst>
          </p:cNvPr>
          <p:cNvSpPr/>
          <p:nvPr/>
        </p:nvSpPr>
        <p:spPr>
          <a:xfrm>
            <a:off x="211454" y="0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  <p:pic>
        <p:nvPicPr>
          <p:cNvPr id="3" name="Picture 2" descr="ToE_outp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2" y="2240179"/>
            <a:ext cx="2514753" cy="2537206"/>
          </a:xfrm>
          <a:prstGeom prst="rect">
            <a:avLst/>
          </a:prstGeom>
        </p:spPr>
      </p:pic>
      <p:pic>
        <p:nvPicPr>
          <p:cNvPr id="4" name="Picture 3" descr="FileReadPerformanc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4396379"/>
            <a:ext cx="4254627" cy="2058118"/>
          </a:xfrm>
          <a:prstGeom prst="rect">
            <a:avLst/>
          </a:prstGeom>
        </p:spPr>
      </p:pic>
      <p:pic>
        <p:nvPicPr>
          <p:cNvPr id="11" name="Picture 10" descr="mass-agents-scaling-chart-crop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62" y="4542872"/>
            <a:ext cx="2847087" cy="204358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81016"/>
            <a:ext cx="3931920" cy="639762"/>
          </a:xfrm>
        </p:spPr>
        <p:txBody>
          <a:bodyPr/>
          <a:lstStyle/>
          <a:p>
            <a:r>
              <a:rPr lang="en-US" dirty="0" smtClean="0"/>
              <a:t>Climate Change Analysis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3"/>
          </p:nvPr>
        </p:nvSpPr>
        <p:spPr>
          <a:xfrm>
            <a:off x="4754879" y="1481016"/>
            <a:ext cx="4107377" cy="639762"/>
          </a:xfrm>
        </p:spPr>
        <p:txBody>
          <a:bodyPr/>
          <a:lstStyle/>
          <a:p>
            <a:r>
              <a:rPr lang="en-US" dirty="0" smtClean="0"/>
              <a:t>Biological Network Motif Search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4"/>
          </p:nvPr>
        </p:nvSpPr>
        <p:spPr>
          <a:xfrm>
            <a:off x="4754880" y="2243016"/>
            <a:ext cx="3931920" cy="3951288"/>
          </a:xfrm>
        </p:spPr>
        <p:txBody>
          <a:bodyPr/>
          <a:lstStyle/>
          <a:p>
            <a:r>
              <a:rPr lang="en-US" sz="1400" dirty="0" smtClean="0"/>
              <a:t>With Prof. </a:t>
            </a:r>
            <a:r>
              <a:rPr lang="en-US" sz="1400" dirty="0" err="1" smtClean="0"/>
              <a:t>Wooyoung</a:t>
            </a:r>
            <a:r>
              <a:rPr lang="en-US" sz="1400" dirty="0" smtClean="0"/>
              <a:t> Kim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256068" y="2107470"/>
            <a:ext cx="607099" cy="307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457200" y="2243016"/>
            <a:ext cx="3931920" cy="3951288"/>
          </a:xfrm>
        </p:spPr>
        <p:txBody>
          <a:bodyPr/>
          <a:lstStyle/>
          <a:p>
            <a:r>
              <a:rPr lang="en-US" sz="1400" dirty="0" smtClean="0"/>
              <a:t>With Prof. Eric </a:t>
            </a:r>
            <a:r>
              <a:rPr lang="en-US" sz="1400" dirty="0" err="1" smtClean="0"/>
              <a:t>Salathe</a:t>
            </a:r>
            <a:endParaRPr lang="en-US" sz="1400" dirty="0"/>
          </a:p>
        </p:txBody>
      </p:sp>
      <p:pic>
        <p:nvPicPr>
          <p:cNvPr id="19" name="Picture 8" descr="NetworkMotif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16" y="2485171"/>
            <a:ext cx="3200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Helvetica Neue"/>
                <a:ea typeface="Helvetica Neue"/>
                <a:cs typeface="Helvetica Neue"/>
                <a:sym typeface="Helvetica Neue"/>
              </a:rPr>
              <a:t>Experiences from Preliminary Work</a:t>
            </a:r>
            <a:endParaRPr dirty="0"/>
          </a:p>
        </p:txBody>
      </p:sp>
      <p:sp>
        <p:nvSpPr>
          <p:cNvPr id="320" name="Google Shape;320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2000" b="1" dirty="0" smtClean="0"/>
              <a:t>Problems</a:t>
            </a:r>
            <a:endParaRPr lang="en-US" sz="18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37256" y="2445378"/>
            <a:ext cx="4277609" cy="2209199"/>
          </a:xfrm>
        </p:spPr>
        <p:txBody>
          <a:bodyPr/>
          <a:lstStyle/>
          <a:p>
            <a:pPr indent="-330200">
              <a:lnSpc>
                <a:spcPct val="150000"/>
              </a:lnSpc>
              <a:spcBef>
                <a:spcPts val="0"/>
              </a:spcBef>
              <a:buSzPts val="1600"/>
              <a:buFont typeface="Courier New" panose="02070309020205020404" pitchFamily="49" charset="0"/>
              <a:buChar char="o"/>
            </a:pPr>
            <a:r>
              <a:rPr lang="en-US" sz="1800" dirty="0"/>
              <a:t>MASS spawned 5.5 million agents in total.</a:t>
            </a:r>
          </a:p>
          <a:p>
            <a:pPr indent="-330200">
              <a:lnSpc>
                <a:spcPct val="150000"/>
              </a:lnSpc>
              <a:spcBef>
                <a:spcPts val="0"/>
              </a:spcBef>
              <a:buSzPts val="1600"/>
              <a:buFont typeface="Courier New" panose="02070309020205020404" pitchFamily="49" charset="0"/>
              <a:buChar char="o"/>
            </a:pPr>
            <a:r>
              <a:rPr lang="en-US" sz="1800" dirty="0"/>
              <a:t>They all moves at once.</a:t>
            </a:r>
          </a:p>
          <a:p>
            <a:pPr indent="-330200">
              <a:lnSpc>
                <a:spcPct val="150000"/>
              </a:lnSpc>
              <a:spcBef>
                <a:spcPts val="0"/>
              </a:spcBef>
              <a:buSzPts val="1600"/>
              <a:buFont typeface="Courier New" panose="02070309020205020404" pitchFamily="49" charset="0"/>
              <a:buChar char="o"/>
            </a:pPr>
            <a:r>
              <a:rPr lang="en-US" sz="1800" dirty="0"/>
              <a:t>The master node became a bottleneck of file I/</a:t>
            </a:r>
            <a:r>
              <a:rPr lang="en-US" sz="1800" dirty="0" err="1"/>
              <a:t>Os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b="1" dirty="0" smtClean="0"/>
              <a:t>Improvements Needed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pPr indent="-330200">
              <a:lnSpc>
                <a:spcPct val="150000"/>
              </a:lnSpc>
              <a:spcBef>
                <a:spcPts val="0"/>
              </a:spcBef>
              <a:buSzPts val="1600"/>
              <a:buFont typeface="Courier New" panose="02070309020205020404" pitchFamily="49" charset="0"/>
              <a:buChar char="o"/>
            </a:pPr>
            <a:r>
              <a:rPr lang="en-US" sz="1800" dirty="0" smtClean="0"/>
              <a:t>Agent </a:t>
            </a:r>
            <a:r>
              <a:rPr lang="en-US" sz="1800" dirty="0"/>
              <a:t>population </a:t>
            </a:r>
            <a:r>
              <a:rPr lang="en-US" sz="1800" dirty="0" smtClean="0"/>
              <a:t>control</a:t>
            </a:r>
          </a:p>
          <a:p>
            <a:pPr indent="-330200">
              <a:lnSpc>
                <a:spcPct val="150000"/>
              </a:lnSpc>
              <a:spcBef>
                <a:spcPts val="0"/>
              </a:spcBef>
              <a:buSzPts val="1600"/>
              <a:buFont typeface="Courier New" panose="02070309020205020404" pitchFamily="49" charset="0"/>
              <a:buChar char="o"/>
            </a:pPr>
            <a:endParaRPr lang="en-US" sz="1800" dirty="0" smtClean="0"/>
          </a:p>
          <a:p>
            <a:pPr indent="-330200">
              <a:lnSpc>
                <a:spcPct val="150000"/>
              </a:lnSpc>
              <a:spcBef>
                <a:spcPts val="0"/>
              </a:spcBef>
              <a:buSzPts val="1600"/>
              <a:buFont typeface="Courier New" panose="02070309020205020404" pitchFamily="49" charset="0"/>
              <a:buChar char="o"/>
            </a:pPr>
            <a:r>
              <a:rPr lang="en-US" sz="1800" dirty="0"/>
              <a:t>Asynchronous </a:t>
            </a:r>
            <a:r>
              <a:rPr lang="en-US" sz="1800" dirty="0" smtClean="0"/>
              <a:t>migration</a:t>
            </a:r>
            <a:endParaRPr lang="en-US" sz="1800" dirty="0"/>
          </a:p>
          <a:p>
            <a:pPr indent="-330200">
              <a:lnSpc>
                <a:spcPct val="150000"/>
              </a:lnSpc>
              <a:spcBef>
                <a:spcPts val="0"/>
              </a:spcBef>
              <a:buSzPts val="1600"/>
              <a:buFont typeface="Courier New" panose="02070309020205020404" pitchFamily="49" charset="0"/>
              <a:buChar char="o"/>
            </a:pPr>
            <a:r>
              <a:rPr lang="en-US" sz="1800" dirty="0"/>
              <a:t>Parallel file I/O.</a:t>
            </a:r>
          </a:p>
          <a:p>
            <a:endParaRPr lang="en-US" dirty="0"/>
          </a:p>
        </p:txBody>
      </p:sp>
      <p:sp>
        <p:nvSpPr>
          <p:cNvPr id="321" name="Google Shape;321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297003-2B6B-4A47-86CB-8EBB21B7A850}"/>
              </a:ext>
            </a:extLst>
          </p:cNvPr>
          <p:cNvSpPr/>
          <p:nvPr/>
        </p:nvSpPr>
        <p:spPr>
          <a:xfrm>
            <a:off x="211454" y="0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88787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Asynchronous agent migration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Google Shape;328;p2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29" name="Google Shape;329;p24"/>
          <p:cNvSpPr/>
          <p:nvPr/>
        </p:nvSpPr>
        <p:spPr>
          <a:xfrm>
            <a:off x="572770" y="2051437"/>
            <a:ext cx="6504166" cy="1371117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 ABM simulation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the state of all agents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synchronously with its logical time.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4"/>
          <p:cNvSpPr/>
          <p:nvPr/>
        </p:nvSpPr>
        <p:spPr>
          <a:xfrm>
            <a:off x="1192693" y="4675367"/>
            <a:ext cx="6873803" cy="116272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5BEF5"/>
              </a:gs>
              <a:gs pos="0">
                <a:srgbClr val="95BEF5">
                  <a:shade val="67500"/>
                  <a:satMod val="115000"/>
                </a:srgbClr>
              </a:gs>
              <a:gs pos="100000">
                <a:srgbClr val="95BEF5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doAll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(ﬁd[],iterations)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Automates asynchronous iterations of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callAll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(ﬁd) and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manageAll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() invocations. 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C647DFE5-9048-4825-9EDD-95C5A0EA1B80}"/>
              </a:ext>
            </a:extLst>
          </p:cNvPr>
          <p:cNvSpPr/>
          <p:nvPr/>
        </p:nvSpPr>
        <p:spPr>
          <a:xfrm>
            <a:off x="2641540" y="3514477"/>
            <a:ext cx="3504817" cy="1023687"/>
          </a:xfrm>
          <a:prstGeom prst="downArrow">
            <a:avLst/>
          </a:prstGeom>
          <a:gradFill flip="none" rotWithShape="1">
            <a:gsLst>
              <a:gs pos="0">
                <a:srgbClr val="95BEF5">
                  <a:tint val="66000"/>
                  <a:satMod val="160000"/>
                </a:srgbClr>
              </a:gs>
              <a:gs pos="8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need  to be Synchronous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2009A55-2FCE-4F4C-880F-E777BE142115}"/>
              </a:ext>
            </a:extLst>
          </p:cNvPr>
          <p:cNvSpPr/>
          <p:nvPr/>
        </p:nvSpPr>
        <p:spPr>
          <a:xfrm>
            <a:off x="5112579" y="2676117"/>
            <a:ext cx="1781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Overhead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1A9BA5-F874-468D-A0AA-E37B089C67AE}"/>
              </a:ext>
            </a:extLst>
          </p:cNvPr>
          <p:cNvSpPr/>
          <p:nvPr/>
        </p:nvSpPr>
        <p:spPr>
          <a:xfrm>
            <a:off x="134672" y="39611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Agent population control,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" name="Google Shape;338;p25"/>
          <p:cNvSpPr txBox="1">
            <a:spLocks noGrp="1"/>
          </p:cNvSpPr>
          <p:nvPr>
            <p:ph type="body" idx="1"/>
          </p:nvPr>
        </p:nvSpPr>
        <p:spPr>
          <a:xfrm>
            <a:off x="457200" y="2059018"/>
            <a:ext cx="3979333" cy="40416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-355600">
              <a:lnSpc>
                <a:spcPct val="125000"/>
              </a:lnSpc>
              <a:spcBef>
                <a:spcPts val="1200"/>
              </a:spcBef>
              <a:buSzPts val="2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Specify the max size of agent population in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MASS.Init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(size)</a:t>
            </a:r>
          </a:p>
          <a:p>
            <a:pPr marL="0" indent="-355600">
              <a:lnSpc>
                <a:spcPct val="125000"/>
              </a:lnSpc>
              <a:spcBef>
                <a:spcPts val="1200"/>
              </a:spcBef>
              <a:buSzPts val="2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Whenever population </a:t>
            </a:r>
            <a:r>
              <a:rPr lang="en-US" sz="1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reaches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size, new children are deactivated and serialized.</a:t>
            </a:r>
          </a:p>
          <a:p>
            <a:pPr marL="0" indent="-355600">
              <a:lnSpc>
                <a:spcPct val="125000"/>
              </a:lnSpc>
              <a:spcBef>
                <a:spcPts val="1200"/>
              </a:spcBef>
              <a:buSzPts val="2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When population of active agents is 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below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size, the inactive children will be deserialized and allowed to execute.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84A4385-6AC3-4C2E-9A32-480D7295C1D9}"/>
              </a:ext>
            </a:extLst>
          </p:cNvPr>
          <p:cNvSpPr/>
          <p:nvPr/>
        </p:nvSpPr>
        <p:spPr>
          <a:xfrm>
            <a:off x="204474" y="39611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  <p:sp>
        <p:nvSpPr>
          <p:cNvPr id="7" name="Oval 207"/>
          <p:cNvSpPr>
            <a:spLocks noChangeArrowheads="1"/>
          </p:cNvSpPr>
          <p:nvPr/>
        </p:nvSpPr>
        <p:spPr bwMode="auto">
          <a:xfrm>
            <a:off x="6018648" y="2441269"/>
            <a:ext cx="304800" cy="2857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618AE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000" b="0" dirty="0">
                <a:latin typeface="+mn-lt"/>
              </a:rPr>
              <a:t>A</a:t>
            </a:r>
            <a:endParaRPr lang="ja-JP" altLang="en-US" sz="1000" b="0" dirty="0">
              <a:latin typeface="+mn-lt"/>
            </a:endParaRPr>
          </a:p>
        </p:txBody>
      </p:sp>
      <p:sp>
        <p:nvSpPr>
          <p:cNvPr id="8" name="Rectangle 78"/>
          <p:cNvSpPr>
            <a:spLocks noChangeArrowheads="1"/>
          </p:cNvSpPr>
          <p:nvPr/>
        </p:nvSpPr>
        <p:spPr bwMode="auto">
          <a:xfrm>
            <a:off x="5790048" y="3050869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ja-JP" sz="1000" b="0"/>
              <a:t>R</a:t>
            </a:r>
          </a:p>
        </p:txBody>
      </p:sp>
      <p:sp>
        <p:nvSpPr>
          <p:cNvPr id="9" name="Oval 207"/>
          <p:cNvSpPr>
            <a:spLocks noChangeArrowheads="1"/>
          </p:cNvSpPr>
          <p:nvPr/>
        </p:nvSpPr>
        <p:spPr bwMode="auto">
          <a:xfrm>
            <a:off x="6323448" y="2593669"/>
            <a:ext cx="304800" cy="2857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618AE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000" b="0" dirty="0">
                <a:latin typeface="+mn-lt"/>
              </a:rPr>
              <a:t>A</a:t>
            </a:r>
            <a:endParaRPr lang="ja-JP" altLang="en-US" sz="1000" b="0" dirty="0">
              <a:latin typeface="+mn-lt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180448" y="3584269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ja-JP" sz="1000" b="0"/>
              <a:t>R</a:t>
            </a:r>
          </a:p>
        </p:txBody>
      </p:sp>
      <p:sp>
        <p:nvSpPr>
          <p:cNvPr id="11" name="Rectangle 81"/>
          <p:cNvSpPr>
            <a:spLocks noChangeArrowheads="1"/>
          </p:cNvSpPr>
          <p:nvPr/>
        </p:nvSpPr>
        <p:spPr bwMode="auto">
          <a:xfrm>
            <a:off x="7771248" y="3508069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ja-JP" sz="1000" b="0"/>
              <a:t>R</a:t>
            </a:r>
          </a:p>
        </p:txBody>
      </p:sp>
      <p:sp>
        <p:nvSpPr>
          <p:cNvPr id="12" name="Freeform 82"/>
          <p:cNvSpPr>
            <a:spLocks/>
          </p:cNvSpPr>
          <p:nvPr/>
        </p:nvSpPr>
        <p:spPr bwMode="auto">
          <a:xfrm>
            <a:off x="4762935" y="2696857"/>
            <a:ext cx="1276350" cy="1616075"/>
          </a:xfrm>
          <a:custGeom>
            <a:avLst/>
            <a:gdLst>
              <a:gd name="T0" fmla="*/ 1264408 w 1277056"/>
              <a:gd name="T1" fmla="*/ 0 h 1615722"/>
              <a:gd name="T2" fmla="*/ 705553 w 1277056"/>
              <a:gd name="T3" fmla="*/ 311669 h 1615722"/>
              <a:gd name="T4" fmla="*/ 237513 w 1277056"/>
              <a:gd name="T5" fmla="*/ 913752 h 1615722"/>
              <a:gd name="T6" fmla="*/ 0 w 1277056"/>
              <a:gd name="T7" fmla="*/ 1622087 h 16157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7056" h="1615722">
                <a:moveTo>
                  <a:pt x="1277056" y="0"/>
                </a:moveTo>
                <a:lnTo>
                  <a:pt x="712611" y="310445"/>
                </a:lnTo>
                <a:lnTo>
                  <a:pt x="239889" y="910167"/>
                </a:lnTo>
                <a:lnTo>
                  <a:pt x="0" y="1615722"/>
                </a:lnTo>
              </a:path>
            </a:pathLst>
          </a:custGeom>
          <a:noFill/>
          <a:ln w="28575" cmpd="sng">
            <a:solidFill>
              <a:srgbClr val="618AE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83"/>
          <p:cNvSpPr>
            <a:spLocks/>
          </p:cNvSpPr>
          <p:nvPr/>
        </p:nvSpPr>
        <p:spPr bwMode="auto">
          <a:xfrm>
            <a:off x="6625073" y="2823857"/>
            <a:ext cx="952500" cy="1474787"/>
          </a:xfrm>
          <a:custGeom>
            <a:avLst/>
            <a:gdLst>
              <a:gd name="T0" fmla="*/ 0 w 952500"/>
              <a:gd name="T1" fmla="*/ 0 h 1474611"/>
              <a:gd name="T2" fmla="*/ 952500 w 952500"/>
              <a:gd name="T3" fmla="*/ 608082 h 1474611"/>
              <a:gd name="T4" fmla="*/ 952500 w 952500"/>
              <a:gd name="T5" fmla="*/ 1477779 h 14746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500" h="1474611">
                <a:moveTo>
                  <a:pt x="0" y="0"/>
                </a:moveTo>
                <a:lnTo>
                  <a:pt x="952500" y="606778"/>
                </a:lnTo>
                <a:lnTo>
                  <a:pt x="952500" y="1474611"/>
                </a:lnTo>
              </a:path>
            </a:pathLst>
          </a:custGeom>
          <a:noFill/>
          <a:ln w="28575" cmpd="sng">
            <a:solidFill>
              <a:srgbClr val="618AE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207"/>
          <p:cNvSpPr>
            <a:spLocks noChangeArrowheads="1"/>
          </p:cNvSpPr>
          <p:nvPr/>
        </p:nvSpPr>
        <p:spPr bwMode="auto">
          <a:xfrm>
            <a:off x="6094848" y="3050869"/>
            <a:ext cx="304800" cy="2857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618AE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000" b="0" dirty="0">
                <a:latin typeface="+mn-lt"/>
              </a:rPr>
              <a:t>A</a:t>
            </a:r>
            <a:endParaRPr lang="ja-JP" altLang="en-US" sz="1000" b="0" dirty="0">
              <a:latin typeface="+mn-lt"/>
            </a:endParaRP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5561448" y="3203269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ja-JP" sz="1000" b="0"/>
              <a:t>R</a:t>
            </a:r>
          </a:p>
        </p:txBody>
      </p:sp>
      <p:sp>
        <p:nvSpPr>
          <p:cNvPr id="16" name="Freeform 86"/>
          <p:cNvSpPr>
            <a:spLocks/>
          </p:cNvSpPr>
          <p:nvPr/>
        </p:nvSpPr>
        <p:spPr bwMode="auto">
          <a:xfrm>
            <a:off x="6350435" y="3303282"/>
            <a:ext cx="415925" cy="847725"/>
          </a:xfrm>
          <a:custGeom>
            <a:avLst/>
            <a:gdLst>
              <a:gd name="T0" fmla="*/ 27790 w 416278"/>
              <a:gd name="T1" fmla="*/ 0 h 846667"/>
              <a:gd name="T2" fmla="*/ 409969 w 416278"/>
              <a:gd name="T3" fmla="*/ 230910 h 846667"/>
              <a:gd name="T4" fmla="*/ 0 w 416278"/>
              <a:gd name="T5" fmla="*/ 865915 h 8466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6278" h="846667">
                <a:moveTo>
                  <a:pt x="28222" y="0"/>
                </a:moveTo>
                <a:lnTo>
                  <a:pt x="416278" y="225778"/>
                </a:lnTo>
                <a:lnTo>
                  <a:pt x="0" y="846667"/>
                </a:lnTo>
              </a:path>
            </a:pathLst>
          </a:custGeom>
          <a:noFill/>
          <a:ln w="28575" cmpd="sng">
            <a:solidFill>
              <a:srgbClr val="618AE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87"/>
          <p:cNvSpPr>
            <a:spLocks noChangeArrowheads="1"/>
          </p:cNvSpPr>
          <p:nvPr/>
        </p:nvSpPr>
        <p:spPr bwMode="auto">
          <a:xfrm>
            <a:off x="6933048" y="3508069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ja-JP" sz="1000" b="0"/>
              <a:t>R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75648" y="2746069"/>
            <a:ext cx="3505200" cy="2517775"/>
            <a:chOff x="5218113" y="3730625"/>
            <a:chExt cx="3505200" cy="2517775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5218113" y="3730625"/>
              <a:ext cx="3505200" cy="1600200"/>
              <a:chOff x="5218113" y="3730625"/>
              <a:chExt cx="3505200" cy="1600200"/>
            </a:xfrm>
          </p:grpSpPr>
          <p:cxnSp>
            <p:nvCxnSpPr>
              <p:cNvPr id="24" name="Straight Arrow Connector 49"/>
              <p:cNvCxnSpPr>
                <a:cxnSpLocks noChangeShapeType="1"/>
              </p:cNvCxnSpPr>
              <p:nvPr/>
            </p:nvCxnSpPr>
            <p:spPr bwMode="auto">
              <a:xfrm flipH="1">
                <a:off x="5903913" y="3730625"/>
                <a:ext cx="609600" cy="3810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Arrow Connector 51"/>
              <p:cNvCxnSpPr>
                <a:cxnSpLocks noChangeShapeType="1"/>
              </p:cNvCxnSpPr>
              <p:nvPr/>
            </p:nvCxnSpPr>
            <p:spPr bwMode="auto">
              <a:xfrm>
                <a:off x="6513513" y="3730625"/>
                <a:ext cx="609600" cy="3810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Arrow Connector 53"/>
              <p:cNvCxnSpPr>
                <a:cxnSpLocks noChangeShapeType="1"/>
              </p:cNvCxnSpPr>
              <p:nvPr/>
            </p:nvCxnSpPr>
            <p:spPr bwMode="auto">
              <a:xfrm flipH="1">
                <a:off x="5446713" y="4111625"/>
                <a:ext cx="457200" cy="5334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Arrow Connector 55"/>
              <p:cNvCxnSpPr>
                <a:cxnSpLocks noChangeShapeType="1"/>
              </p:cNvCxnSpPr>
              <p:nvPr/>
            </p:nvCxnSpPr>
            <p:spPr bwMode="auto">
              <a:xfrm>
                <a:off x="5903913" y="4111625"/>
                <a:ext cx="457200" cy="5334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Arrow Connector 57"/>
              <p:cNvCxnSpPr>
                <a:cxnSpLocks noChangeShapeType="1"/>
              </p:cNvCxnSpPr>
              <p:nvPr/>
            </p:nvCxnSpPr>
            <p:spPr bwMode="auto">
              <a:xfrm flipH="1">
                <a:off x="5218113" y="4645025"/>
                <a:ext cx="228600" cy="685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Arrow Connector 59"/>
              <p:cNvCxnSpPr>
                <a:cxnSpLocks noChangeShapeType="1"/>
              </p:cNvCxnSpPr>
              <p:nvPr/>
            </p:nvCxnSpPr>
            <p:spPr bwMode="auto">
              <a:xfrm>
                <a:off x="5446713" y="4645025"/>
                <a:ext cx="304800" cy="685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Arrow Connector 61"/>
              <p:cNvCxnSpPr>
                <a:cxnSpLocks noChangeShapeType="1"/>
              </p:cNvCxnSpPr>
              <p:nvPr/>
            </p:nvCxnSpPr>
            <p:spPr bwMode="auto">
              <a:xfrm>
                <a:off x="5980113" y="4111625"/>
                <a:ext cx="1219200" cy="5334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Arrow Connector 63"/>
              <p:cNvCxnSpPr>
                <a:cxnSpLocks noChangeShapeType="1"/>
              </p:cNvCxnSpPr>
              <p:nvPr/>
            </p:nvCxnSpPr>
            <p:spPr bwMode="auto">
              <a:xfrm flipH="1">
                <a:off x="6665913" y="4645025"/>
                <a:ext cx="533400" cy="685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Arrow Connector 65"/>
              <p:cNvCxnSpPr>
                <a:cxnSpLocks noChangeShapeType="1"/>
              </p:cNvCxnSpPr>
              <p:nvPr/>
            </p:nvCxnSpPr>
            <p:spPr bwMode="auto">
              <a:xfrm>
                <a:off x="6361113" y="4645025"/>
                <a:ext cx="304800" cy="685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Arrow Connector 70"/>
              <p:cNvCxnSpPr>
                <a:cxnSpLocks noChangeShapeType="1"/>
              </p:cNvCxnSpPr>
              <p:nvPr/>
            </p:nvCxnSpPr>
            <p:spPr bwMode="auto">
              <a:xfrm>
                <a:off x="7199313" y="4645025"/>
                <a:ext cx="533400" cy="685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Straight Arrow Connector 72"/>
              <p:cNvCxnSpPr>
                <a:cxnSpLocks noChangeShapeType="1"/>
              </p:cNvCxnSpPr>
              <p:nvPr/>
            </p:nvCxnSpPr>
            <p:spPr bwMode="auto">
              <a:xfrm>
                <a:off x="7123113" y="4111625"/>
                <a:ext cx="914400" cy="5334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Straight Arrow Connector 74"/>
              <p:cNvCxnSpPr>
                <a:cxnSpLocks noChangeShapeType="1"/>
              </p:cNvCxnSpPr>
              <p:nvPr/>
            </p:nvCxnSpPr>
            <p:spPr bwMode="auto">
              <a:xfrm>
                <a:off x="8037513" y="4645025"/>
                <a:ext cx="685800" cy="685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Straight Arrow Connector 76"/>
              <p:cNvCxnSpPr>
                <a:cxnSpLocks noChangeShapeType="1"/>
              </p:cNvCxnSpPr>
              <p:nvPr/>
            </p:nvCxnSpPr>
            <p:spPr bwMode="auto">
              <a:xfrm>
                <a:off x="8037513" y="4645025"/>
                <a:ext cx="0" cy="685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" name="Oval 207"/>
            <p:cNvSpPr>
              <a:spLocks noChangeArrowheads="1"/>
            </p:cNvSpPr>
            <p:nvPr/>
          </p:nvSpPr>
          <p:spPr bwMode="auto">
            <a:xfrm>
              <a:off x="6208713" y="5559425"/>
              <a:ext cx="304800" cy="2857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618AE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altLang="ja-JP" sz="1000" b="0" dirty="0">
                  <a:latin typeface="+mn-lt"/>
                </a:rPr>
                <a:t>A</a:t>
              </a:r>
              <a:endParaRPr lang="ja-JP" altLang="en-US" sz="1000" b="0" dirty="0">
                <a:latin typeface="+mn-lt"/>
              </a:endParaRPr>
            </a:p>
          </p:txBody>
        </p:sp>
        <p:sp>
          <p:nvSpPr>
            <p:cNvPr id="21" name="Rectangle 89"/>
            <p:cNvSpPr>
              <a:spLocks noChangeArrowheads="1"/>
            </p:cNvSpPr>
            <p:nvPr/>
          </p:nvSpPr>
          <p:spPr bwMode="auto">
            <a:xfrm>
              <a:off x="6208713" y="601662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ja-JP" sz="1000" b="0"/>
                <a:t>R</a:t>
              </a:r>
            </a:p>
          </p:txBody>
        </p:sp>
        <p:sp>
          <p:nvSpPr>
            <p:cNvPr id="22" name="TextBox 90"/>
            <p:cNvSpPr txBox="1">
              <a:spLocks noChangeArrowheads="1"/>
            </p:cNvSpPr>
            <p:nvPr/>
          </p:nvSpPr>
          <p:spPr bwMode="auto">
            <a:xfrm>
              <a:off x="6513513" y="5559425"/>
              <a:ext cx="633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400" b="0"/>
                <a:t>agent</a:t>
              </a:r>
            </a:p>
          </p:txBody>
        </p:sp>
        <p:sp>
          <p:nvSpPr>
            <p:cNvPr id="23" name="TextBox 91"/>
            <p:cNvSpPr txBox="1">
              <a:spLocks noChangeArrowheads="1"/>
            </p:cNvSpPr>
            <p:nvPr/>
          </p:nvSpPr>
          <p:spPr bwMode="auto">
            <a:xfrm>
              <a:off x="6513513" y="5940425"/>
              <a:ext cx="13525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400" b="0"/>
                <a:t>spawn request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" name="Google Shape;347;p2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B80FA0-88D7-4743-8B64-B74C538BF26F}"/>
              </a:ext>
            </a:extLst>
          </p:cNvPr>
          <p:cNvSpPr/>
          <p:nvPr/>
        </p:nvSpPr>
        <p:spPr>
          <a:xfrm>
            <a:off x="92173" y="14717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  <p:sp>
        <p:nvSpPr>
          <p:cNvPr id="135" name="Folded Corner 134"/>
          <p:cNvSpPr/>
          <p:nvPr/>
        </p:nvSpPr>
        <p:spPr>
          <a:xfrm>
            <a:off x="3988220" y="3962302"/>
            <a:ext cx="1511300" cy="990601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3366FF"/>
                </a:solidFill>
              </a:rPr>
              <a:t>CSV File</a:t>
            </a:r>
          </a:p>
          <a:p>
            <a:r>
              <a:rPr lang="en-US" sz="1000" dirty="0" err="1"/>
              <a:t>Src</a:t>
            </a:r>
            <a:r>
              <a:rPr lang="en-US" sz="1000" dirty="0"/>
              <a:t>, Dst1, Dst2, Dst3, Dst4, </a:t>
            </a:r>
            <a:r>
              <a:rPr lang="mr-IN" sz="1000" dirty="0"/>
              <a:t>…</a:t>
            </a:r>
            <a:endParaRPr lang="en-US" sz="1000" dirty="0"/>
          </a:p>
          <a:p>
            <a:r>
              <a:rPr lang="en-US" sz="1000" dirty="0"/>
              <a:t>0, 5, 2, 3</a:t>
            </a:r>
          </a:p>
          <a:p>
            <a:r>
              <a:rPr lang="en-US" sz="1000" dirty="0"/>
              <a:t>1, 2, 3</a:t>
            </a:r>
          </a:p>
          <a:p>
            <a:r>
              <a:rPr lang="en-US" sz="1000" dirty="0"/>
              <a:t>3, 4</a:t>
            </a:r>
          </a:p>
          <a:p>
            <a:pPr algn="ctr"/>
            <a:endParaRPr lang="en-US" dirty="0"/>
          </a:p>
        </p:txBody>
      </p:sp>
      <p:pic>
        <p:nvPicPr>
          <p:cNvPr id="136" name="Picture 135" descr="NetCon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87" y="1139946"/>
            <a:ext cx="3680822" cy="2658110"/>
          </a:xfrm>
          <a:prstGeom prst="rect">
            <a:avLst/>
          </a:prstGeom>
        </p:spPr>
      </p:pic>
      <p:pic>
        <p:nvPicPr>
          <p:cNvPr id="137" name="Picture 136" descr="MASS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87" y="4961370"/>
            <a:ext cx="3325935" cy="1777998"/>
          </a:xfrm>
          <a:prstGeom prst="rect">
            <a:avLst/>
          </a:prstGeom>
        </p:spPr>
      </p:pic>
      <p:cxnSp>
        <p:nvCxnSpPr>
          <p:cNvPr id="138" name="Straight Arrow Connector 137"/>
          <p:cNvCxnSpPr/>
          <p:nvPr/>
        </p:nvCxnSpPr>
        <p:spPr>
          <a:xfrm flipV="1">
            <a:off x="4999987" y="3798056"/>
            <a:ext cx="762000" cy="164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35" idx="0"/>
          </p:cNvCxnSpPr>
          <p:nvPr/>
        </p:nvCxnSpPr>
        <p:spPr>
          <a:xfrm flipV="1">
            <a:off x="4743870" y="3725235"/>
            <a:ext cx="10583" cy="237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 flipV="1">
            <a:off x="3746920" y="3798056"/>
            <a:ext cx="330200" cy="164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5" name="Google Shape;345;p2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Parallel file I/O.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Comparing Revised MASS with Spark and </a:t>
            </a:r>
            <a:r>
              <a:rPr lang="en-US" sz="3600" dirty="0" err="1" smtClean="0"/>
              <a:t>MapReduce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Coded and ran 6 benchmark programs with each of MASS, Spark, and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Graph problems</a:t>
            </a:r>
          </a:p>
          <a:p>
            <a:pPr lvl="2"/>
            <a:r>
              <a:rPr lang="en-US" dirty="0" smtClean="0"/>
              <a:t>Triangle Counting</a:t>
            </a:r>
          </a:p>
          <a:p>
            <a:pPr lvl="2"/>
            <a:r>
              <a:rPr lang="en-US" dirty="0" smtClean="0"/>
              <a:t>Breadth First Search</a:t>
            </a:r>
          </a:p>
          <a:p>
            <a:pPr lvl="2"/>
            <a:r>
              <a:rPr lang="en-US" dirty="0" smtClean="0"/>
              <a:t>ACO-based TSP</a:t>
            </a:r>
          </a:p>
          <a:p>
            <a:pPr lvl="1"/>
            <a:r>
              <a:rPr lang="en-US" dirty="0" smtClean="0"/>
              <a:t>Multi-dimensional arrays</a:t>
            </a:r>
          </a:p>
          <a:p>
            <a:pPr lvl="2"/>
            <a:r>
              <a:rPr lang="en-US" dirty="0" smtClean="0"/>
              <a:t>PSC (Particle Swarm </a:t>
            </a:r>
            <a:r>
              <a:rPr lang="en-US" dirty="0" err="1" smtClean="0"/>
              <a:t>Optimizaiton</a:t>
            </a:r>
            <a:r>
              <a:rPr lang="en-US" dirty="0" smtClean="0"/>
              <a:t>) over a 2D space </a:t>
            </a:r>
          </a:p>
          <a:p>
            <a:pPr lvl="1"/>
            <a:r>
              <a:rPr lang="en-US" dirty="0" smtClean="0"/>
              <a:t>Data clustering and classification</a:t>
            </a:r>
          </a:p>
          <a:p>
            <a:pPr lvl="2"/>
            <a:r>
              <a:rPr lang="en-US" dirty="0" err="1" smtClean="0"/>
              <a:t>KMeans</a:t>
            </a:r>
            <a:endParaRPr lang="en-US" dirty="0" smtClean="0"/>
          </a:p>
          <a:p>
            <a:pPr lvl="2"/>
            <a:r>
              <a:rPr lang="en-US" dirty="0" smtClean="0"/>
              <a:t>KNN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84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Data </a:t>
            </a:r>
            <a:r>
              <a:rPr lang="en-US" dirty="0" smtClean="0">
                <a:latin typeface="Helvetica Neue"/>
                <a:ea typeface="Helvetica Neue"/>
                <a:cs typeface="Helvetica Neue"/>
                <a:sym typeface="Helvetica Neue"/>
              </a:rPr>
              <a:t>streaming</a:t>
            </a:r>
            <a:endParaRPr lang="en-US" dirty="0"/>
          </a:p>
        </p:txBody>
      </p:sp>
      <p:sp>
        <p:nvSpPr>
          <p:cNvPr id="394" name="Google Shape;394;p30"/>
          <p:cNvSpPr txBox="1">
            <a:spLocks noGrp="1"/>
          </p:cNvSpPr>
          <p:nvPr>
            <p:ph type="body" idx="2"/>
          </p:nvPr>
        </p:nvSpPr>
        <p:spPr>
          <a:xfrm>
            <a:off x="457200" y="2209800"/>
            <a:ext cx="393192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1360"/>
              <a:buChar char="•"/>
            </a:pPr>
            <a:r>
              <a:rPr lang="en-US" sz="14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Analytics stay passive to receive data.</a:t>
            </a:r>
            <a:endParaRPr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457200" lvl="1" indent="-182879" algn="l" rtl="0">
              <a:spcBef>
                <a:spcPts val="320"/>
              </a:spcBef>
              <a:spcAft>
                <a:spcPts val="0"/>
              </a:spcAft>
              <a:buSzPts val="1360"/>
              <a:buChar char="•"/>
            </a:pPr>
            <a:r>
              <a:rPr lang="en-US" sz="14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All data must be examined.</a:t>
            </a:r>
            <a:endParaRPr sz="1400" dirty="0">
              <a:latin typeface="Helvetica Neue" panose="020B0604020202020204" charset="0"/>
            </a:endParaRPr>
          </a:p>
          <a:p>
            <a:pPr marL="457200" lvl="1" indent="-182879" algn="l" rtl="0">
              <a:spcBef>
                <a:spcPts val="320"/>
              </a:spcBef>
              <a:spcAft>
                <a:spcPts val="0"/>
              </a:spcAft>
              <a:buSzPts val="1360"/>
              <a:buChar char="•"/>
            </a:pPr>
            <a:r>
              <a:rPr lang="en-US" sz="14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Data must be </a:t>
            </a:r>
            <a:r>
              <a:rPr lang="en-US" sz="1400" dirty="0" err="1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flattend</a:t>
            </a:r>
            <a:r>
              <a:rPr lang="en-US" sz="14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to feed.</a:t>
            </a:r>
            <a:endParaRPr sz="1400" dirty="0">
              <a:latin typeface="Helvetica Neue" panose="020B0604020202020204" charset="0"/>
            </a:endParaRPr>
          </a:p>
        </p:txBody>
      </p:sp>
      <p:sp>
        <p:nvSpPr>
          <p:cNvPr id="395" name="Google Shape;395;p30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Data Discovery</a:t>
            </a:r>
            <a:endParaRPr dirty="0"/>
          </a:p>
        </p:txBody>
      </p:sp>
      <p:sp>
        <p:nvSpPr>
          <p:cNvPr id="396" name="Google Shape;396;p30"/>
          <p:cNvSpPr txBox="1">
            <a:spLocks noGrp="1"/>
          </p:cNvSpPr>
          <p:nvPr>
            <p:ph type="body" idx="4"/>
          </p:nvPr>
        </p:nvSpPr>
        <p:spPr>
          <a:xfrm>
            <a:off x="4754880" y="2209800"/>
            <a:ext cx="4160520" cy="127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1360"/>
              <a:buChar char="•"/>
            </a:pPr>
            <a:r>
              <a:rPr lang="en-US" sz="14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Analytics actively move over data.</a:t>
            </a:r>
            <a:endParaRPr sz="1400" dirty="0">
              <a:latin typeface="Helvetica Neue" panose="020B0604020202020204" charset="0"/>
            </a:endParaRPr>
          </a:p>
          <a:p>
            <a:pPr marL="457200" lvl="1" indent="-182879" algn="l" rtl="0">
              <a:spcBef>
                <a:spcPts val="320"/>
              </a:spcBef>
              <a:spcAft>
                <a:spcPts val="0"/>
              </a:spcAft>
              <a:buSzPts val="1360"/>
              <a:buChar char="•"/>
            </a:pPr>
            <a:r>
              <a:rPr lang="en-US" sz="14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Only necessary portion of data can be examined.</a:t>
            </a:r>
            <a:endParaRPr sz="1400" dirty="0">
              <a:latin typeface="Helvetica Neue" panose="020B0604020202020204" charset="0"/>
            </a:endParaRPr>
          </a:p>
          <a:p>
            <a:pPr marL="457200" lvl="1" indent="-182879" algn="l" rtl="0">
              <a:spcBef>
                <a:spcPts val="320"/>
              </a:spcBef>
              <a:spcAft>
                <a:spcPts val="0"/>
              </a:spcAft>
              <a:buSzPts val="1360"/>
              <a:buChar char="•"/>
            </a:pPr>
            <a:r>
              <a:rPr lang="en-US" sz="14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Data can maintain its structure.</a:t>
            </a:r>
            <a:endParaRPr sz="1400" dirty="0">
              <a:latin typeface="Helvetica Neue" panose="020B0604020202020204" charset="0"/>
            </a:endParaRPr>
          </a:p>
          <a:p>
            <a:pPr marL="457200" lvl="1" indent="-182879" algn="l" rtl="0">
              <a:spcBef>
                <a:spcPts val="320"/>
              </a:spcBef>
              <a:spcAft>
                <a:spcPts val="0"/>
              </a:spcAft>
              <a:buSzPts val="1360"/>
              <a:buChar char="•"/>
            </a:pPr>
            <a:r>
              <a:rPr lang="en-US" sz="14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Code is written from the driver’s viewpoint.</a:t>
            </a:r>
            <a:endParaRPr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7" name="Google Shape;397;p3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CSS599 Faculty Research</a:t>
            </a:r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Google Shape;398;p30"/>
          <p:cNvSpPr/>
          <p:nvPr/>
        </p:nvSpPr>
        <p:spPr>
          <a:xfrm>
            <a:off x="5503863" y="4733925"/>
            <a:ext cx="423862" cy="415925"/>
          </a:xfrm>
          <a:prstGeom prst="ellipse">
            <a:avLst/>
          </a:prstGeom>
          <a:solidFill>
            <a:srgbClr val="F5DBD7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Helvetica Neue" panose="020B0604020202020204" charset="0"/>
                <a:sym typeface="Arial"/>
              </a:rPr>
              <a:t>2</a:t>
            </a:r>
            <a:endParaRPr sz="1200">
              <a:latin typeface="Helvetica Neue" panose="020B0604020202020204" charset="0"/>
            </a:endParaRPr>
          </a:p>
        </p:txBody>
      </p:sp>
      <p:sp>
        <p:nvSpPr>
          <p:cNvPr id="399" name="Google Shape;399;p30"/>
          <p:cNvSpPr/>
          <p:nvPr/>
        </p:nvSpPr>
        <p:spPr>
          <a:xfrm>
            <a:off x="6686550" y="3773488"/>
            <a:ext cx="423863" cy="415925"/>
          </a:xfrm>
          <a:prstGeom prst="ellipse">
            <a:avLst/>
          </a:prstGeom>
          <a:solidFill>
            <a:srgbClr val="F5DBD7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Helvetica Neue" panose="020B0604020202020204" charset="0"/>
                <a:sym typeface="Arial"/>
              </a:rPr>
              <a:t>1</a:t>
            </a:r>
            <a:endParaRPr sz="1200">
              <a:latin typeface="Helvetica Neue" panose="020B0604020202020204" charset="0"/>
            </a:endParaRPr>
          </a:p>
        </p:txBody>
      </p:sp>
      <p:sp>
        <p:nvSpPr>
          <p:cNvPr id="400" name="Google Shape;400;p30"/>
          <p:cNvSpPr/>
          <p:nvPr/>
        </p:nvSpPr>
        <p:spPr>
          <a:xfrm>
            <a:off x="7799388" y="4733925"/>
            <a:ext cx="423862" cy="415925"/>
          </a:xfrm>
          <a:prstGeom prst="ellipse">
            <a:avLst/>
          </a:prstGeom>
          <a:solidFill>
            <a:srgbClr val="F5DBD7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Helvetica Neue" panose="020B0604020202020204" charset="0"/>
                <a:sym typeface="Arial"/>
              </a:rPr>
              <a:t>5</a:t>
            </a:r>
            <a:endParaRPr sz="1200">
              <a:latin typeface="Helvetica Neue" panose="020B0604020202020204" charset="0"/>
            </a:endParaRPr>
          </a:p>
        </p:txBody>
      </p:sp>
      <p:sp>
        <p:nvSpPr>
          <p:cNvPr id="401" name="Google Shape;401;p30"/>
          <p:cNvSpPr/>
          <p:nvPr/>
        </p:nvSpPr>
        <p:spPr>
          <a:xfrm>
            <a:off x="7277100" y="6108700"/>
            <a:ext cx="422275" cy="415925"/>
          </a:xfrm>
          <a:prstGeom prst="ellipse">
            <a:avLst/>
          </a:prstGeom>
          <a:solidFill>
            <a:srgbClr val="F5DBD7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4</a:t>
            </a:r>
            <a:endParaRPr sz="1200">
              <a:latin typeface="Helvetica Neue" panose="020B0604020202020204" charset="0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5967413" y="6100763"/>
            <a:ext cx="423862" cy="414337"/>
          </a:xfrm>
          <a:prstGeom prst="ellipse">
            <a:avLst/>
          </a:prstGeom>
          <a:solidFill>
            <a:srgbClr val="F5DBD7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Helvetica Neue" panose="020B0604020202020204" charset="0"/>
                <a:sym typeface="Arial"/>
              </a:rPr>
              <a:t>3</a:t>
            </a:r>
            <a:endParaRPr sz="1200">
              <a:latin typeface="Helvetica Neue" panose="020B0604020202020204" charset="0"/>
            </a:endParaRPr>
          </a:p>
        </p:txBody>
      </p:sp>
      <p:cxnSp>
        <p:nvCxnSpPr>
          <p:cNvPr id="403" name="Google Shape;403;p30"/>
          <p:cNvCxnSpPr>
            <a:stCxn id="400" idx="4"/>
            <a:endCxn id="401" idx="7"/>
          </p:cNvCxnSpPr>
          <p:nvPr/>
        </p:nvCxnSpPr>
        <p:spPr>
          <a:xfrm flipH="1">
            <a:off x="7637519" y="5149850"/>
            <a:ext cx="373800" cy="1019700"/>
          </a:xfrm>
          <a:prstGeom prst="straightConnector1">
            <a:avLst/>
          </a:prstGeom>
          <a:noFill/>
          <a:ln w="26425" cap="flat" cmpd="sng">
            <a:solidFill>
              <a:srgbClr val="F5DB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4" name="Google Shape;404;p30"/>
          <p:cNvCxnSpPr>
            <a:stCxn id="398" idx="4"/>
            <a:endCxn id="402" idx="1"/>
          </p:cNvCxnSpPr>
          <p:nvPr/>
        </p:nvCxnSpPr>
        <p:spPr>
          <a:xfrm>
            <a:off x="5715794" y="5149850"/>
            <a:ext cx="313800" cy="1011600"/>
          </a:xfrm>
          <a:prstGeom prst="straightConnector1">
            <a:avLst/>
          </a:prstGeom>
          <a:noFill/>
          <a:ln w="26425" cap="flat" cmpd="sng">
            <a:solidFill>
              <a:srgbClr val="F5DB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5" name="Google Shape;405;p30"/>
          <p:cNvCxnSpPr>
            <a:stCxn id="398" idx="7"/>
            <a:endCxn id="399" idx="3"/>
          </p:cNvCxnSpPr>
          <p:nvPr/>
        </p:nvCxnSpPr>
        <p:spPr>
          <a:xfrm rot="10800000" flipH="1">
            <a:off x="5865652" y="4128536"/>
            <a:ext cx="882900" cy="666300"/>
          </a:xfrm>
          <a:prstGeom prst="straightConnector1">
            <a:avLst/>
          </a:prstGeom>
          <a:noFill/>
          <a:ln w="26425" cap="flat" cmpd="sng">
            <a:solidFill>
              <a:srgbClr val="F5DB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6" name="Google Shape;406;p30"/>
          <p:cNvCxnSpPr>
            <a:stCxn id="402" idx="6"/>
            <a:endCxn id="401" idx="2"/>
          </p:cNvCxnSpPr>
          <p:nvPr/>
        </p:nvCxnSpPr>
        <p:spPr>
          <a:xfrm>
            <a:off x="6391275" y="6307931"/>
            <a:ext cx="885900" cy="8700"/>
          </a:xfrm>
          <a:prstGeom prst="straightConnector1">
            <a:avLst/>
          </a:prstGeom>
          <a:noFill/>
          <a:ln w="26425" cap="flat" cmpd="sng">
            <a:solidFill>
              <a:srgbClr val="F5DB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7" name="Google Shape;407;p30"/>
          <p:cNvCxnSpPr>
            <a:endCxn id="401" idx="1"/>
          </p:cNvCxnSpPr>
          <p:nvPr/>
        </p:nvCxnSpPr>
        <p:spPr>
          <a:xfrm>
            <a:off x="5865641" y="5069511"/>
            <a:ext cx="1473300" cy="1100100"/>
          </a:xfrm>
          <a:prstGeom prst="straightConnector1">
            <a:avLst/>
          </a:prstGeom>
          <a:noFill/>
          <a:ln w="26425" cap="flat" cmpd="sng">
            <a:solidFill>
              <a:srgbClr val="F5DB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8" name="Google Shape;408;p30"/>
          <p:cNvCxnSpPr>
            <a:stCxn id="398" idx="6"/>
            <a:endCxn id="400" idx="2"/>
          </p:cNvCxnSpPr>
          <p:nvPr/>
        </p:nvCxnSpPr>
        <p:spPr>
          <a:xfrm>
            <a:off x="5927725" y="4941888"/>
            <a:ext cx="1871700" cy="0"/>
          </a:xfrm>
          <a:prstGeom prst="straightConnector1">
            <a:avLst/>
          </a:prstGeom>
          <a:noFill/>
          <a:ln w="26425" cap="flat" cmpd="sng">
            <a:solidFill>
              <a:srgbClr val="F5DBD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09" name="Google Shape;409;p30"/>
          <p:cNvGrpSpPr/>
          <p:nvPr/>
        </p:nvGrpSpPr>
        <p:grpSpPr>
          <a:xfrm>
            <a:off x="5389563" y="3667125"/>
            <a:ext cx="2992437" cy="2962275"/>
            <a:chOff x="175077" y="1983299"/>
            <a:chExt cx="2992770" cy="2962771"/>
          </a:xfrm>
        </p:grpSpPr>
        <p:pic>
          <p:nvPicPr>
            <p:cNvPr id="410" name="Google Shape;410;p30" descr="silhouette-of-a-man-walking_318-27604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67563" y="4717432"/>
              <a:ext cx="228625" cy="228638"/>
            </a:xfrm>
            <a:prstGeom prst="rect">
              <a:avLst/>
            </a:prstGeom>
            <a:noFill/>
            <a:ln w="9525" cap="flat" cmpd="sng">
              <a:solidFill>
                <a:srgbClr val="554840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411" name="Google Shape;411;p30" descr="silhouette-of-a-man-walking_318-27604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503" y="1983299"/>
              <a:ext cx="228625" cy="228638"/>
            </a:xfrm>
            <a:prstGeom prst="rect">
              <a:avLst/>
            </a:prstGeom>
            <a:noFill/>
            <a:ln w="9525" cap="flat" cmpd="sng">
              <a:solidFill>
                <a:srgbClr val="6B7C72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412" name="Google Shape;412;p30" descr="silhouette-of-a-man-walking_318-27604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077" y="3059804"/>
              <a:ext cx="228625" cy="228638"/>
            </a:xfrm>
            <a:prstGeom prst="rect">
              <a:avLst/>
            </a:prstGeom>
            <a:noFill/>
            <a:ln w="9525" cap="flat" cmpd="sng">
              <a:solidFill>
                <a:srgbClr val="38434F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413" name="Google Shape;413;p30" descr="silhouette-of-a-man-walking_318-27604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1024" y="4188450"/>
              <a:ext cx="228600" cy="228600"/>
            </a:xfrm>
            <a:prstGeom prst="rect">
              <a:avLst/>
            </a:prstGeom>
            <a:noFill/>
            <a:ln w="9525" cap="flat" cmpd="sng">
              <a:solidFill>
                <a:srgbClr val="660066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414" name="Google Shape;414;p30" descr="silhouette-of-a-man-walking_318-27604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39247" y="3093907"/>
              <a:ext cx="228600" cy="228600"/>
            </a:xfrm>
            <a:prstGeom prst="rect">
              <a:avLst/>
            </a:prstGeom>
            <a:noFill/>
            <a:ln w="9525" cap="flat" cmpd="sng">
              <a:solidFill>
                <a:srgbClr val="800000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415" name="Google Shape;415;p30"/>
          <p:cNvSpPr/>
          <p:nvPr/>
        </p:nvSpPr>
        <p:spPr>
          <a:xfrm>
            <a:off x="5949950" y="4216400"/>
            <a:ext cx="2201863" cy="635000"/>
          </a:xfrm>
          <a:custGeom>
            <a:avLst/>
            <a:gdLst/>
            <a:ahLst/>
            <a:cxnLst/>
            <a:rect l="l" t="t" r="r" b="b"/>
            <a:pathLst>
              <a:path w="2200765" h="635016" extrusionOk="0">
                <a:moveTo>
                  <a:pt x="2200765" y="606152"/>
                </a:moveTo>
                <a:lnTo>
                  <a:pt x="0" y="635016"/>
                </a:lnTo>
                <a:lnTo>
                  <a:pt x="844228" y="0"/>
                </a:lnTo>
              </a:path>
            </a:pathLst>
          </a:custGeom>
          <a:noFill/>
          <a:ln w="26425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16" name="Google Shape;416;p30"/>
          <p:cNvSpPr/>
          <p:nvPr/>
        </p:nvSpPr>
        <p:spPr>
          <a:xfrm>
            <a:off x="5929313" y="4953000"/>
            <a:ext cx="2200275" cy="1320800"/>
          </a:xfrm>
          <a:custGeom>
            <a:avLst/>
            <a:gdLst/>
            <a:ahLst/>
            <a:cxnLst/>
            <a:rect l="l" t="t" r="r" b="b"/>
            <a:pathLst>
              <a:path w="2200765" h="1320546" extrusionOk="0">
                <a:moveTo>
                  <a:pt x="2200765" y="0"/>
                </a:moveTo>
                <a:lnTo>
                  <a:pt x="1717318" y="1320546"/>
                </a:lnTo>
                <a:lnTo>
                  <a:pt x="0" y="79377"/>
                </a:lnTo>
                <a:lnTo>
                  <a:pt x="1876062" y="79377"/>
                </a:lnTo>
              </a:path>
            </a:pathLst>
          </a:custGeom>
          <a:noFill/>
          <a:ln w="26425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17" name="Google Shape;417;p30"/>
          <p:cNvSpPr/>
          <p:nvPr/>
        </p:nvSpPr>
        <p:spPr>
          <a:xfrm>
            <a:off x="5546725" y="4121150"/>
            <a:ext cx="1817688" cy="2187575"/>
          </a:xfrm>
          <a:custGeom>
            <a:avLst/>
            <a:gdLst/>
            <a:ahLst/>
            <a:cxnLst/>
            <a:rect l="l" t="t" r="r" b="b"/>
            <a:pathLst>
              <a:path w="1818338" h="2186478" extrusionOk="0">
                <a:moveTo>
                  <a:pt x="1818338" y="2186478"/>
                </a:moveTo>
                <a:lnTo>
                  <a:pt x="0" y="779339"/>
                </a:lnTo>
                <a:lnTo>
                  <a:pt x="1089560" y="0"/>
                </a:lnTo>
              </a:path>
            </a:pathLst>
          </a:custGeom>
          <a:noFill/>
          <a:ln w="26425" cap="flat" cmpd="sng">
            <a:solidFill>
              <a:srgbClr val="008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18" name="Google Shape;418;p30"/>
          <p:cNvSpPr/>
          <p:nvPr/>
        </p:nvSpPr>
        <p:spPr>
          <a:xfrm>
            <a:off x="5567363" y="5111750"/>
            <a:ext cx="1797050" cy="1241425"/>
          </a:xfrm>
          <a:custGeom>
            <a:avLst/>
            <a:gdLst/>
            <a:ahLst/>
            <a:cxnLst/>
            <a:rect l="l" t="t" r="r" b="b"/>
            <a:pathLst>
              <a:path w="1796690" h="1241169" extrusionOk="0">
                <a:moveTo>
                  <a:pt x="1796690" y="1241169"/>
                </a:moveTo>
                <a:lnTo>
                  <a:pt x="476231" y="1233953"/>
                </a:lnTo>
                <a:lnTo>
                  <a:pt x="0" y="0"/>
                </a:lnTo>
                <a:lnTo>
                  <a:pt x="1695671" y="1169008"/>
                </a:lnTo>
              </a:path>
            </a:pathLst>
          </a:custGeom>
          <a:noFill/>
          <a:ln w="26425" cap="flat" cmpd="sng">
            <a:solidFill>
              <a:srgbClr val="008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19" name="Google Shape;419;p30"/>
          <p:cNvSpPr/>
          <p:nvPr/>
        </p:nvSpPr>
        <p:spPr>
          <a:xfrm>
            <a:off x="5416550" y="4014788"/>
            <a:ext cx="1204913" cy="2324100"/>
          </a:xfrm>
          <a:custGeom>
            <a:avLst/>
            <a:gdLst/>
            <a:ahLst/>
            <a:cxnLst/>
            <a:rect l="l" t="t" r="r" b="b"/>
            <a:pathLst>
              <a:path w="1205010" h="2323584" extrusionOk="0">
                <a:moveTo>
                  <a:pt x="526741" y="2323584"/>
                </a:moveTo>
                <a:lnTo>
                  <a:pt x="0" y="851500"/>
                </a:lnTo>
                <a:lnTo>
                  <a:pt x="1205010" y="0"/>
                </a:lnTo>
              </a:path>
            </a:pathLst>
          </a:custGeom>
          <a:noFill/>
          <a:ln w="26425" cap="flat" cmpd="sng">
            <a:solidFill>
              <a:srgbClr val="660066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cxnSp>
        <p:nvCxnSpPr>
          <p:cNvPr id="420" name="Google Shape;420;p30"/>
          <p:cNvCxnSpPr>
            <a:endCxn id="411" idx="2"/>
          </p:cNvCxnSpPr>
          <p:nvPr/>
        </p:nvCxnSpPr>
        <p:spPr>
          <a:xfrm rot="10800000" flipH="1">
            <a:off x="5389463" y="3895725"/>
            <a:ext cx="1244700" cy="836700"/>
          </a:xfrm>
          <a:prstGeom prst="straightConnector1">
            <a:avLst/>
          </a:prstGeom>
          <a:noFill/>
          <a:ln w="26425" cap="flat" cmpd="sng">
            <a:solidFill>
              <a:srgbClr val="38434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1" name="Google Shape;421;p30"/>
          <p:cNvSpPr/>
          <p:nvPr/>
        </p:nvSpPr>
        <p:spPr>
          <a:xfrm>
            <a:off x="609600" y="3124200"/>
            <a:ext cx="37338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(1,2), (2,1), (2,3), (3,2), (2,4), (4,2), (2,5), (5,2), (3,4), (4,3), (4,5), (5,4)</a:t>
            </a:r>
            <a:endParaRPr sz="1200" dirty="0">
              <a:latin typeface="Helvetica Neue" panose="020B0604020202020204" charset="0"/>
            </a:endParaRPr>
          </a:p>
        </p:txBody>
      </p:sp>
      <p:sp>
        <p:nvSpPr>
          <p:cNvPr id="422" name="Google Shape;422;p30"/>
          <p:cNvSpPr txBox="1"/>
          <p:nvPr/>
        </p:nvSpPr>
        <p:spPr>
          <a:xfrm>
            <a:off x="381000" y="3810000"/>
            <a:ext cx="4375150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(1, [2]), (2, [1,3,4,5]), (3, [2,4]), (4,  [2,3,5]), (5, [2,4])</a:t>
            </a:r>
            <a:endParaRPr sz="1200" dirty="0">
              <a:latin typeface="Helvetica Neue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23" name="Google Shape;423;p30"/>
          <p:cNvSpPr txBox="1"/>
          <p:nvPr/>
        </p:nvSpPr>
        <p:spPr>
          <a:xfrm>
            <a:off x="228600" y="4343400"/>
            <a:ext cx="469265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[(1,2), -], [(1,3), 2], [(2,3), -], [(2,3), 4], [(2,4), -], [(2,4),3], </a:t>
            </a:r>
            <a:endParaRPr sz="1200">
              <a:latin typeface="Helvetica Neue" panose="020B0604020202020204" charset="0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[(2,4), 5], [(2,5), 4], …</a:t>
            </a:r>
            <a:endParaRPr sz="1200" b="1" i="0" u="none" strike="noStrike" cap="none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24" name="Google Shape;424;p30"/>
          <p:cNvSpPr txBox="1"/>
          <p:nvPr/>
        </p:nvSpPr>
        <p:spPr>
          <a:xfrm>
            <a:off x="381000" y="4953000"/>
            <a:ext cx="4306888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(2,3) [-,4] 🡪 (2,3,4), (2,4) [-,3,5] -&gt; (2,4,3), (2,4,5)…</a:t>
            </a:r>
            <a:endParaRPr sz="1200" b="1" i="0" u="none" strike="noStrike" cap="none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25" name="Google Shape;425;p30"/>
          <p:cNvSpPr txBox="1"/>
          <p:nvPr/>
        </p:nvSpPr>
        <p:spPr>
          <a:xfrm>
            <a:off x="990600" y="5562600"/>
            <a:ext cx="3278188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(2,3,4), (2,3,4), (2,3,4), (2,4,5), (2,4,5)..</a:t>
            </a:r>
            <a:endParaRPr sz="1200">
              <a:latin typeface="Helvetica Neue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26" name="Google Shape;426;p30"/>
          <p:cNvSpPr txBox="1"/>
          <p:nvPr/>
        </p:nvSpPr>
        <p:spPr>
          <a:xfrm>
            <a:off x="1905000" y="6085680"/>
            <a:ext cx="1322388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(2,3,4), (2,4,5)</a:t>
            </a:r>
            <a:endParaRPr sz="1200" b="1" i="0" u="none" strike="noStrike" cap="none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cxnSp>
        <p:nvCxnSpPr>
          <p:cNvPr id="427" name="Google Shape;427;p30"/>
          <p:cNvCxnSpPr/>
          <p:nvPr/>
        </p:nvCxnSpPr>
        <p:spPr>
          <a:xfrm>
            <a:off x="2514600" y="35814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ECB9B0"/>
            </a:solidFill>
            <a:prstDash val="solid"/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cxnSp>
      <p:cxnSp>
        <p:nvCxnSpPr>
          <p:cNvPr id="428" name="Google Shape;428;p30"/>
          <p:cNvCxnSpPr/>
          <p:nvPr/>
        </p:nvCxnSpPr>
        <p:spPr>
          <a:xfrm>
            <a:off x="2514600" y="41148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ECB9B0"/>
            </a:solidFill>
            <a:prstDash val="solid"/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cxnSp>
      <p:cxnSp>
        <p:nvCxnSpPr>
          <p:cNvPr id="429" name="Google Shape;429;p30"/>
          <p:cNvCxnSpPr/>
          <p:nvPr/>
        </p:nvCxnSpPr>
        <p:spPr>
          <a:xfrm>
            <a:off x="2514600" y="46482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ECB9B0"/>
            </a:solidFill>
            <a:prstDash val="solid"/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cxnSp>
      <p:cxnSp>
        <p:nvCxnSpPr>
          <p:cNvPr id="430" name="Google Shape;430;p30"/>
          <p:cNvCxnSpPr/>
          <p:nvPr/>
        </p:nvCxnSpPr>
        <p:spPr>
          <a:xfrm>
            <a:off x="2514600" y="52578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ECB9B0"/>
            </a:solidFill>
            <a:prstDash val="solid"/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cxnSp>
      <p:cxnSp>
        <p:nvCxnSpPr>
          <p:cNvPr id="431" name="Google Shape;431;p30"/>
          <p:cNvCxnSpPr/>
          <p:nvPr/>
        </p:nvCxnSpPr>
        <p:spPr>
          <a:xfrm>
            <a:off x="2514600" y="57912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ECB9B0"/>
            </a:solidFill>
            <a:prstDash val="solid"/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cxnSp>
      <p:sp>
        <p:nvSpPr>
          <p:cNvPr id="432" name="Google Shape;432;p3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/>
              <a:t>Nov 13</a:t>
            </a:r>
            <a:r>
              <a:rPr lang="en-US" sz="1400" baseline="30000" dirty="0"/>
              <a:t>th</a:t>
            </a:r>
            <a:r>
              <a:rPr lang="en-US" sz="1400" dirty="0"/>
              <a:t>, 2019</a:t>
            </a:r>
          </a:p>
        </p:txBody>
      </p:sp>
      <p:sp>
        <p:nvSpPr>
          <p:cNvPr id="433" name="Google Shape;433;p3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</a:t>
            </a:fld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4" name="Google Shape;434;p30"/>
          <p:cNvSpPr txBox="1"/>
          <p:nvPr/>
        </p:nvSpPr>
        <p:spPr>
          <a:xfrm>
            <a:off x="152400" y="381000"/>
            <a:ext cx="91440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2"/>
                </a:solidFill>
              </a:rPr>
              <a:t>Data Analysis Patterns Using Agents</a:t>
            </a:r>
            <a:endParaRPr sz="4000" dirty="0">
              <a:solidFill>
                <a:schemeClr val="dk2"/>
              </a:solidFill>
            </a:endParaRPr>
          </a:p>
          <a:p>
            <a:pPr marL="457200" lvl="0" indent="-4191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3000"/>
              <a:buChar char="-"/>
            </a:pPr>
            <a:r>
              <a:rPr lang="en-US" sz="3000" dirty="0">
                <a:solidFill>
                  <a:schemeClr val="dk2"/>
                </a:solidFill>
              </a:rPr>
              <a:t>Graph Analysis : </a:t>
            </a:r>
            <a:r>
              <a:rPr lang="en-US" sz="3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Triangle Counting</a:t>
            </a:r>
            <a:endParaRPr sz="30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uiExpand="1" build="p"/>
      <p:bldP spid="421" grpId="0"/>
      <p:bldP spid="422" grpId="0"/>
      <p:bldP spid="423" grpId="0"/>
      <p:bldP spid="424" grpId="0"/>
      <p:bldP spid="425" grpId="0"/>
      <p:bldP spid="4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"/>
          <p:cNvSpPr txBox="1">
            <a:spLocks noGrp="1"/>
          </p:cNvSpPr>
          <p:nvPr>
            <p:ph type="body" idx="1"/>
          </p:nvPr>
        </p:nvSpPr>
        <p:spPr>
          <a:xfrm>
            <a:off x="457200" y="1471776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Data </a:t>
            </a:r>
            <a:r>
              <a:rPr lang="en-US" dirty="0" smtClean="0">
                <a:latin typeface="Helvetica Neue"/>
                <a:ea typeface="Helvetica Neue"/>
                <a:cs typeface="Helvetica Neue"/>
                <a:sym typeface="Helvetica Neue"/>
              </a:rPr>
              <a:t>streaming</a:t>
            </a:r>
            <a:endParaRPr lang="en-US" dirty="0"/>
          </a:p>
        </p:txBody>
      </p:sp>
      <p:sp>
        <p:nvSpPr>
          <p:cNvPr id="394" name="Google Shape;394;p30"/>
          <p:cNvSpPr txBox="1">
            <a:spLocks noGrp="1"/>
          </p:cNvSpPr>
          <p:nvPr>
            <p:ph type="body" idx="2"/>
          </p:nvPr>
        </p:nvSpPr>
        <p:spPr>
          <a:xfrm>
            <a:off x="457200" y="2209800"/>
            <a:ext cx="393192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1360"/>
              <a:buChar char="•"/>
            </a:pPr>
            <a:r>
              <a:rPr lang="en-US" sz="14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Analytics stay passive to receive data.</a:t>
            </a:r>
            <a:endParaRPr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457200" lvl="1" indent="-182879" algn="l" rtl="0">
              <a:spcBef>
                <a:spcPts val="320"/>
              </a:spcBef>
              <a:spcAft>
                <a:spcPts val="0"/>
              </a:spcAft>
              <a:buSzPts val="1360"/>
              <a:buChar char="•"/>
            </a:pPr>
            <a:r>
              <a:rPr lang="en-US" sz="14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All data must be examined.</a:t>
            </a:r>
            <a:endParaRPr sz="1400" dirty="0">
              <a:latin typeface="Helvetica Neue" panose="020B0604020202020204" charset="0"/>
            </a:endParaRPr>
          </a:p>
          <a:p>
            <a:pPr marL="457200" lvl="1" indent="-182879" algn="l" rtl="0">
              <a:spcBef>
                <a:spcPts val="320"/>
              </a:spcBef>
              <a:spcAft>
                <a:spcPts val="0"/>
              </a:spcAft>
              <a:buSzPts val="1360"/>
              <a:buChar char="•"/>
            </a:pPr>
            <a:r>
              <a:rPr lang="en-US" sz="14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Data must be </a:t>
            </a:r>
            <a:r>
              <a:rPr lang="en-US" sz="1400" dirty="0" err="1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flattend</a:t>
            </a:r>
            <a:r>
              <a:rPr lang="en-US" sz="14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to feed.</a:t>
            </a:r>
            <a:endParaRPr sz="1400" dirty="0">
              <a:latin typeface="Helvetica Neue" panose="020B0604020202020204" charset="0"/>
            </a:endParaRPr>
          </a:p>
        </p:txBody>
      </p:sp>
      <p:sp>
        <p:nvSpPr>
          <p:cNvPr id="395" name="Google Shape;395;p30"/>
          <p:cNvSpPr txBox="1">
            <a:spLocks noGrp="1"/>
          </p:cNvSpPr>
          <p:nvPr>
            <p:ph type="body" idx="3"/>
          </p:nvPr>
        </p:nvSpPr>
        <p:spPr>
          <a:xfrm>
            <a:off x="4754880" y="146539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Data Discovery</a:t>
            </a:r>
            <a:endParaRPr dirty="0"/>
          </a:p>
        </p:txBody>
      </p:sp>
      <p:sp>
        <p:nvSpPr>
          <p:cNvPr id="396" name="Google Shape;396;p30"/>
          <p:cNvSpPr txBox="1">
            <a:spLocks noGrp="1"/>
          </p:cNvSpPr>
          <p:nvPr>
            <p:ph type="body" idx="4"/>
          </p:nvPr>
        </p:nvSpPr>
        <p:spPr>
          <a:xfrm>
            <a:off x="4547914" y="1934840"/>
            <a:ext cx="4375150" cy="24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latin typeface="Consolas" panose="020B0609020204030204" pitchFamily="49" charset="0"/>
              </a:rPr>
              <a:t>MyAgent</a:t>
            </a:r>
            <a:r>
              <a:rPr lang="en-US" sz="1200" dirty="0">
                <a:latin typeface="Consolas" panose="020B0609020204030204" pitchFamily="49" charset="0"/>
              </a:rPr>
              <a:t> extends Agent {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private int </a:t>
            </a:r>
            <a:r>
              <a:rPr lang="en-US" sz="1200" dirty="0" err="1">
                <a:latin typeface="Consolas" panose="020B0609020204030204" pitchFamily="49" charset="0"/>
              </a:rPr>
              <a:t>hopCounts</a:t>
            </a:r>
            <a:r>
              <a:rPr lang="en-US" sz="1200" dirty="0">
                <a:latin typeface="Consolas" panose="020B0609020204030204" pitchFamily="49" charset="0"/>
              </a:rPr>
              <a:t> = 0, source = −1; 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public Object </a:t>
            </a:r>
            <a:r>
              <a:rPr lang="en-US" sz="1200" b="1" dirty="0" err="1">
                <a:latin typeface="Consolas" panose="020B0609020204030204" pitchFamily="49" charset="0"/>
              </a:rPr>
              <a:t>onArrival</a:t>
            </a:r>
            <a:r>
              <a:rPr lang="en-US" sz="1200" dirty="0">
                <a:latin typeface="Consolas" panose="020B0609020204030204" pitchFamily="49" charset="0"/>
              </a:rPr>
              <a:t>(Object </a:t>
            </a:r>
            <a:r>
              <a:rPr lang="en-US" sz="1200" dirty="0" err="1">
                <a:latin typeface="Consolas" panose="020B0609020204030204" pitchFamily="49" charset="0"/>
              </a:rPr>
              <a:t>arg</a:t>
            </a:r>
            <a:r>
              <a:rPr lang="en-US" sz="1200" dirty="0">
                <a:latin typeface="Consolas" panose="020B0609020204030204" pitchFamily="49" charset="0"/>
              </a:rPr>
              <a:t>) { 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if (++</a:t>
            </a:r>
            <a:r>
              <a:rPr lang="en-US" sz="1200" dirty="0" err="1">
                <a:latin typeface="Consolas" panose="020B0609020204030204" pitchFamily="49" charset="0"/>
              </a:rPr>
              <a:t>hopCounts</a:t>
            </a:r>
            <a:r>
              <a:rPr lang="en-US" sz="1200" dirty="0">
                <a:latin typeface="Consolas" panose="020B0609020204030204" pitchFamily="49" charset="0"/>
              </a:rPr>
              <a:t> == 1) source=</a:t>
            </a:r>
            <a:r>
              <a:rPr lang="en-US" sz="1200" dirty="0" err="1">
                <a:latin typeface="Consolas" panose="020B0609020204030204" pitchFamily="49" charset="0"/>
              </a:rPr>
              <a:t>place.index</a:t>
            </a:r>
            <a:r>
              <a:rPr lang="en-US" sz="1200" dirty="0">
                <a:latin typeface="Consolas" panose="020B0609020204030204" pitchFamily="49" charset="0"/>
              </a:rPr>
              <a:t>;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if (</a:t>
            </a:r>
            <a:r>
              <a:rPr lang="en-US" sz="1200" dirty="0" err="1">
                <a:latin typeface="Consolas" panose="020B0609020204030204" pitchFamily="49" charset="0"/>
              </a:rPr>
              <a:t>hopCounts</a:t>
            </a:r>
            <a:r>
              <a:rPr lang="en-US" sz="1200" dirty="0">
                <a:latin typeface="Consolas" panose="020B0609020204030204" pitchFamily="49" charset="0"/>
              </a:rPr>
              <a:t> &lt; 3)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  spawn(</a:t>
            </a:r>
            <a:r>
              <a:rPr lang="en-US" sz="1200" dirty="0" err="1">
                <a:latin typeface="Consolas" panose="020B0609020204030204" pitchFamily="49" charset="0"/>
              </a:rPr>
              <a:t>chooseLowerIDs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place.neighbors</a:t>
            </a:r>
            <a:r>
              <a:rPr lang="en-US" sz="1200" dirty="0">
                <a:latin typeface="Consolas" panose="020B0609020204030204" pitchFamily="49" charset="0"/>
              </a:rPr>
              <a:t>)); 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else 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  next = source; // go back to the source. 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}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397" name="Google Shape;397;p3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CSS599 Faculty Research</a:t>
            </a:r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Google Shape;398;p30"/>
          <p:cNvSpPr/>
          <p:nvPr/>
        </p:nvSpPr>
        <p:spPr>
          <a:xfrm>
            <a:off x="5503863" y="4932145"/>
            <a:ext cx="423862" cy="415925"/>
          </a:xfrm>
          <a:prstGeom prst="ellipse">
            <a:avLst/>
          </a:prstGeom>
          <a:solidFill>
            <a:srgbClr val="F5DBD7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Helvetica Neue" panose="020B0604020202020204" charset="0"/>
                <a:sym typeface="Arial"/>
              </a:rPr>
              <a:t>2</a:t>
            </a:r>
            <a:endParaRPr sz="1200">
              <a:latin typeface="Helvetica Neue" panose="020B0604020202020204" charset="0"/>
            </a:endParaRPr>
          </a:p>
        </p:txBody>
      </p:sp>
      <p:sp>
        <p:nvSpPr>
          <p:cNvPr id="399" name="Google Shape;399;p30"/>
          <p:cNvSpPr/>
          <p:nvPr/>
        </p:nvSpPr>
        <p:spPr>
          <a:xfrm>
            <a:off x="6686550" y="3971708"/>
            <a:ext cx="423863" cy="415925"/>
          </a:xfrm>
          <a:prstGeom prst="ellipse">
            <a:avLst/>
          </a:prstGeom>
          <a:solidFill>
            <a:srgbClr val="F5DBD7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Helvetica Neue" panose="020B0604020202020204" charset="0"/>
                <a:sym typeface="Arial"/>
              </a:rPr>
              <a:t>1</a:t>
            </a:r>
            <a:endParaRPr sz="1200">
              <a:latin typeface="Helvetica Neue" panose="020B0604020202020204" charset="0"/>
            </a:endParaRPr>
          </a:p>
        </p:txBody>
      </p:sp>
      <p:sp>
        <p:nvSpPr>
          <p:cNvPr id="400" name="Google Shape;400;p30"/>
          <p:cNvSpPr/>
          <p:nvPr/>
        </p:nvSpPr>
        <p:spPr>
          <a:xfrm>
            <a:off x="7799388" y="4932145"/>
            <a:ext cx="423862" cy="415925"/>
          </a:xfrm>
          <a:prstGeom prst="ellipse">
            <a:avLst/>
          </a:prstGeom>
          <a:solidFill>
            <a:srgbClr val="F5DBD7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Helvetica Neue" panose="020B0604020202020204" charset="0"/>
                <a:sym typeface="Arial"/>
              </a:rPr>
              <a:t>5</a:t>
            </a:r>
            <a:endParaRPr sz="1200">
              <a:latin typeface="Helvetica Neue" panose="020B0604020202020204" charset="0"/>
            </a:endParaRPr>
          </a:p>
        </p:txBody>
      </p:sp>
      <p:sp>
        <p:nvSpPr>
          <p:cNvPr id="401" name="Google Shape;401;p30"/>
          <p:cNvSpPr/>
          <p:nvPr/>
        </p:nvSpPr>
        <p:spPr>
          <a:xfrm>
            <a:off x="7277100" y="6306920"/>
            <a:ext cx="422275" cy="415925"/>
          </a:xfrm>
          <a:prstGeom prst="ellipse">
            <a:avLst/>
          </a:prstGeom>
          <a:solidFill>
            <a:srgbClr val="F5DBD7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4</a:t>
            </a:r>
            <a:endParaRPr sz="1200">
              <a:latin typeface="Helvetica Neue" panose="020B0604020202020204" charset="0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5967413" y="6298983"/>
            <a:ext cx="423862" cy="414337"/>
          </a:xfrm>
          <a:prstGeom prst="ellipse">
            <a:avLst/>
          </a:prstGeom>
          <a:solidFill>
            <a:srgbClr val="F5DBD7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Helvetica Neue" panose="020B0604020202020204" charset="0"/>
                <a:sym typeface="Arial"/>
              </a:rPr>
              <a:t>3</a:t>
            </a:r>
            <a:endParaRPr sz="1200">
              <a:latin typeface="Helvetica Neue" panose="020B0604020202020204" charset="0"/>
            </a:endParaRPr>
          </a:p>
        </p:txBody>
      </p:sp>
      <p:cxnSp>
        <p:nvCxnSpPr>
          <p:cNvPr id="403" name="Google Shape;403;p30"/>
          <p:cNvCxnSpPr>
            <a:stCxn id="400" idx="4"/>
            <a:endCxn id="401" idx="7"/>
          </p:cNvCxnSpPr>
          <p:nvPr/>
        </p:nvCxnSpPr>
        <p:spPr>
          <a:xfrm flipH="1">
            <a:off x="7637519" y="5348070"/>
            <a:ext cx="373800" cy="1019700"/>
          </a:xfrm>
          <a:prstGeom prst="straightConnector1">
            <a:avLst/>
          </a:prstGeom>
          <a:noFill/>
          <a:ln w="26425" cap="flat" cmpd="sng">
            <a:solidFill>
              <a:srgbClr val="F5DB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4" name="Google Shape;404;p30"/>
          <p:cNvCxnSpPr>
            <a:stCxn id="398" idx="4"/>
            <a:endCxn id="402" idx="1"/>
          </p:cNvCxnSpPr>
          <p:nvPr/>
        </p:nvCxnSpPr>
        <p:spPr>
          <a:xfrm>
            <a:off x="5715794" y="5348070"/>
            <a:ext cx="313800" cy="1011600"/>
          </a:xfrm>
          <a:prstGeom prst="straightConnector1">
            <a:avLst/>
          </a:prstGeom>
          <a:noFill/>
          <a:ln w="26425" cap="flat" cmpd="sng">
            <a:solidFill>
              <a:srgbClr val="F5DB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5" name="Google Shape;405;p30"/>
          <p:cNvCxnSpPr>
            <a:stCxn id="398" idx="7"/>
            <a:endCxn id="399" idx="3"/>
          </p:cNvCxnSpPr>
          <p:nvPr/>
        </p:nvCxnSpPr>
        <p:spPr>
          <a:xfrm rot="10800000" flipH="1">
            <a:off x="5865652" y="4326756"/>
            <a:ext cx="882900" cy="666300"/>
          </a:xfrm>
          <a:prstGeom prst="straightConnector1">
            <a:avLst/>
          </a:prstGeom>
          <a:noFill/>
          <a:ln w="26425" cap="flat" cmpd="sng">
            <a:solidFill>
              <a:srgbClr val="F5DB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6" name="Google Shape;406;p30"/>
          <p:cNvCxnSpPr>
            <a:stCxn id="402" idx="6"/>
            <a:endCxn id="401" idx="2"/>
          </p:cNvCxnSpPr>
          <p:nvPr/>
        </p:nvCxnSpPr>
        <p:spPr>
          <a:xfrm>
            <a:off x="6391275" y="6506151"/>
            <a:ext cx="885900" cy="8700"/>
          </a:xfrm>
          <a:prstGeom prst="straightConnector1">
            <a:avLst/>
          </a:prstGeom>
          <a:noFill/>
          <a:ln w="26425" cap="flat" cmpd="sng">
            <a:solidFill>
              <a:srgbClr val="F5DB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7" name="Google Shape;407;p30"/>
          <p:cNvCxnSpPr>
            <a:endCxn id="401" idx="1"/>
          </p:cNvCxnSpPr>
          <p:nvPr/>
        </p:nvCxnSpPr>
        <p:spPr>
          <a:xfrm>
            <a:off x="5865641" y="5267731"/>
            <a:ext cx="1473300" cy="1100100"/>
          </a:xfrm>
          <a:prstGeom prst="straightConnector1">
            <a:avLst/>
          </a:prstGeom>
          <a:noFill/>
          <a:ln w="26425" cap="flat" cmpd="sng">
            <a:solidFill>
              <a:srgbClr val="F5DB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8" name="Google Shape;408;p30"/>
          <p:cNvCxnSpPr>
            <a:stCxn id="398" idx="6"/>
            <a:endCxn id="400" idx="2"/>
          </p:cNvCxnSpPr>
          <p:nvPr/>
        </p:nvCxnSpPr>
        <p:spPr>
          <a:xfrm>
            <a:off x="5927725" y="5140108"/>
            <a:ext cx="1871700" cy="0"/>
          </a:xfrm>
          <a:prstGeom prst="straightConnector1">
            <a:avLst/>
          </a:prstGeom>
          <a:noFill/>
          <a:ln w="26425" cap="flat" cmpd="sng">
            <a:solidFill>
              <a:srgbClr val="F5DBD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09" name="Google Shape;409;p30"/>
          <p:cNvGrpSpPr/>
          <p:nvPr/>
        </p:nvGrpSpPr>
        <p:grpSpPr>
          <a:xfrm>
            <a:off x="5389563" y="4012407"/>
            <a:ext cx="2992437" cy="2815213"/>
            <a:chOff x="175077" y="2130384"/>
            <a:chExt cx="2992770" cy="2815686"/>
          </a:xfrm>
        </p:grpSpPr>
        <p:pic>
          <p:nvPicPr>
            <p:cNvPr id="410" name="Google Shape;410;p30" descr="silhouette-of-a-man-walking_318-27604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67563" y="4717432"/>
              <a:ext cx="228625" cy="228638"/>
            </a:xfrm>
            <a:prstGeom prst="rect">
              <a:avLst/>
            </a:prstGeom>
            <a:noFill/>
            <a:ln w="9525" cap="flat" cmpd="sng">
              <a:solidFill>
                <a:srgbClr val="554840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411" name="Google Shape;411;p30" descr="silhouette-of-a-man-walking_318-27604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69450" y="2130384"/>
              <a:ext cx="228625" cy="228638"/>
            </a:xfrm>
            <a:prstGeom prst="rect">
              <a:avLst/>
            </a:prstGeom>
            <a:noFill/>
            <a:ln w="9525" cap="flat" cmpd="sng">
              <a:solidFill>
                <a:srgbClr val="6B7C72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412" name="Google Shape;412;p30" descr="silhouette-of-a-man-walking_318-27604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077" y="3059804"/>
              <a:ext cx="228625" cy="228638"/>
            </a:xfrm>
            <a:prstGeom prst="rect">
              <a:avLst/>
            </a:prstGeom>
            <a:noFill/>
            <a:ln w="9525" cap="flat" cmpd="sng">
              <a:solidFill>
                <a:srgbClr val="38434F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413" name="Google Shape;413;p30" descr="silhouette-of-a-man-walking_318-27604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1024" y="4188450"/>
              <a:ext cx="228600" cy="228600"/>
            </a:xfrm>
            <a:prstGeom prst="rect">
              <a:avLst/>
            </a:prstGeom>
            <a:noFill/>
            <a:ln w="9525" cap="flat" cmpd="sng">
              <a:solidFill>
                <a:srgbClr val="660066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414" name="Google Shape;414;p30" descr="silhouette-of-a-man-walking_318-27604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39247" y="3093907"/>
              <a:ext cx="228600" cy="228600"/>
            </a:xfrm>
            <a:prstGeom prst="rect">
              <a:avLst/>
            </a:prstGeom>
            <a:noFill/>
            <a:ln w="9525" cap="flat" cmpd="sng">
              <a:solidFill>
                <a:srgbClr val="800000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415" name="Google Shape;415;p30"/>
          <p:cNvSpPr/>
          <p:nvPr/>
        </p:nvSpPr>
        <p:spPr>
          <a:xfrm>
            <a:off x="5949950" y="4414620"/>
            <a:ext cx="2201863" cy="635000"/>
          </a:xfrm>
          <a:custGeom>
            <a:avLst/>
            <a:gdLst/>
            <a:ahLst/>
            <a:cxnLst/>
            <a:rect l="l" t="t" r="r" b="b"/>
            <a:pathLst>
              <a:path w="2200765" h="635016" extrusionOk="0">
                <a:moveTo>
                  <a:pt x="2200765" y="606152"/>
                </a:moveTo>
                <a:lnTo>
                  <a:pt x="0" y="635016"/>
                </a:lnTo>
                <a:lnTo>
                  <a:pt x="844228" y="0"/>
                </a:lnTo>
              </a:path>
            </a:pathLst>
          </a:custGeom>
          <a:noFill/>
          <a:ln w="26425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16" name="Google Shape;416;p30"/>
          <p:cNvSpPr/>
          <p:nvPr/>
        </p:nvSpPr>
        <p:spPr>
          <a:xfrm>
            <a:off x="5929313" y="5151220"/>
            <a:ext cx="2200275" cy="1320800"/>
          </a:xfrm>
          <a:custGeom>
            <a:avLst/>
            <a:gdLst/>
            <a:ahLst/>
            <a:cxnLst/>
            <a:rect l="l" t="t" r="r" b="b"/>
            <a:pathLst>
              <a:path w="2200765" h="1320546" extrusionOk="0">
                <a:moveTo>
                  <a:pt x="2200765" y="0"/>
                </a:moveTo>
                <a:lnTo>
                  <a:pt x="1717318" y="1320546"/>
                </a:lnTo>
                <a:lnTo>
                  <a:pt x="0" y="79377"/>
                </a:lnTo>
                <a:lnTo>
                  <a:pt x="1876062" y="79377"/>
                </a:lnTo>
              </a:path>
            </a:pathLst>
          </a:custGeom>
          <a:noFill/>
          <a:ln w="26425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17" name="Google Shape;417;p30"/>
          <p:cNvSpPr/>
          <p:nvPr/>
        </p:nvSpPr>
        <p:spPr>
          <a:xfrm>
            <a:off x="5546725" y="4319370"/>
            <a:ext cx="1817688" cy="2187575"/>
          </a:xfrm>
          <a:custGeom>
            <a:avLst/>
            <a:gdLst/>
            <a:ahLst/>
            <a:cxnLst/>
            <a:rect l="l" t="t" r="r" b="b"/>
            <a:pathLst>
              <a:path w="1818338" h="2186478" extrusionOk="0">
                <a:moveTo>
                  <a:pt x="1818338" y="2186478"/>
                </a:moveTo>
                <a:lnTo>
                  <a:pt x="0" y="779339"/>
                </a:lnTo>
                <a:lnTo>
                  <a:pt x="1089560" y="0"/>
                </a:lnTo>
              </a:path>
            </a:pathLst>
          </a:custGeom>
          <a:noFill/>
          <a:ln w="26425" cap="flat" cmpd="sng">
            <a:solidFill>
              <a:srgbClr val="008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18" name="Google Shape;418;p30"/>
          <p:cNvSpPr/>
          <p:nvPr/>
        </p:nvSpPr>
        <p:spPr>
          <a:xfrm>
            <a:off x="5567363" y="5309970"/>
            <a:ext cx="1797050" cy="1241425"/>
          </a:xfrm>
          <a:custGeom>
            <a:avLst/>
            <a:gdLst/>
            <a:ahLst/>
            <a:cxnLst/>
            <a:rect l="l" t="t" r="r" b="b"/>
            <a:pathLst>
              <a:path w="1796690" h="1241169" extrusionOk="0">
                <a:moveTo>
                  <a:pt x="1796690" y="1241169"/>
                </a:moveTo>
                <a:lnTo>
                  <a:pt x="476231" y="1233953"/>
                </a:lnTo>
                <a:lnTo>
                  <a:pt x="0" y="0"/>
                </a:lnTo>
                <a:lnTo>
                  <a:pt x="1695671" y="1169008"/>
                </a:lnTo>
              </a:path>
            </a:pathLst>
          </a:custGeom>
          <a:noFill/>
          <a:ln w="26425" cap="flat" cmpd="sng">
            <a:solidFill>
              <a:srgbClr val="008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19" name="Google Shape;419;p30"/>
          <p:cNvSpPr/>
          <p:nvPr/>
        </p:nvSpPr>
        <p:spPr>
          <a:xfrm>
            <a:off x="5416550" y="4213008"/>
            <a:ext cx="1204913" cy="2324100"/>
          </a:xfrm>
          <a:custGeom>
            <a:avLst/>
            <a:gdLst/>
            <a:ahLst/>
            <a:cxnLst/>
            <a:rect l="l" t="t" r="r" b="b"/>
            <a:pathLst>
              <a:path w="1205010" h="2323584" extrusionOk="0">
                <a:moveTo>
                  <a:pt x="526741" y="2323584"/>
                </a:moveTo>
                <a:lnTo>
                  <a:pt x="0" y="851500"/>
                </a:lnTo>
                <a:lnTo>
                  <a:pt x="1205010" y="0"/>
                </a:lnTo>
              </a:path>
            </a:pathLst>
          </a:custGeom>
          <a:noFill/>
          <a:ln w="26425" cap="flat" cmpd="sng">
            <a:solidFill>
              <a:srgbClr val="660066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cxnSp>
        <p:nvCxnSpPr>
          <p:cNvPr id="420" name="Google Shape;420;p30"/>
          <p:cNvCxnSpPr>
            <a:cxnSpLocks/>
          </p:cNvCxnSpPr>
          <p:nvPr/>
        </p:nvCxnSpPr>
        <p:spPr>
          <a:xfrm rot="10800000" flipH="1">
            <a:off x="5389463" y="4106733"/>
            <a:ext cx="1244700" cy="836700"/>
          </a:xfrm>
          <a:prstGeom prst="straightConnector1">
            <a:avLst/>
          </a:prstGeom>
          <a:noFill/>
          <a:ln w="26425" cap="flat" cmpd="sng">
            <a:solidFill>
              <a:srgbClr val="38434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1" name="Google Shape;421;p30"/>
          <p:cNvSpPr/>
          <p:nvPr/>
        </p:nvSpPr>
        <p:spPr>
          <a:xfrm>
            <a:off x="609600" y="3124200"/>
            <a:ext cx="37338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(1,2), (2,1), (2,3), (3,2), (2,4), (4,2), (2,5), (5,2), (3,4), (4,3), (4,5), (5,4)</a:t>
            </a:r>
            <a:endParaRPr sz="1200" dirty="0">
              <a:latin typeface="Helvetica Neue" panose="020B0604020202020204" charset="0"/>
            </a:endParaRPr>
          </a:p>
        </p:txBody>
      </p:sp>
      <p:sp>
        <p:nvSpPr>
          <p:cNvPr id="422" name="Google Shape;422;p30"/>
          <p:cNvSpPr txBox="1"/>
          <p:nvPr/>
        </p:nvSpPr>
        <p:spPr>
          <a:xfrm>
            <a:off x="381000" y="3810000"/>
            <a:ext cx="4375150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(1, [2]), (2, [1,3,4,5]), (3, [2,4]), (4,  [2,3,5]), (5, [2,4])</a:t>
            </a:r>
            <a:endParaRPr sz="1200" dirty="0">
              <a:latin typeface="Helvetica Neue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23" name="Google Shape;423;p30"/>
          <p:cNvSpPr txBox="1"/>
          <p:nvPr/>
        </p:nvSpPr>
        <p:spPr>
          <a:xfrm>
            <a:off x="228600" y="4343400"/>
            <a:ext cx="469265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[(1,2), -], [(1,3), 2], [(2,3), -], [(2,3), 4], [(2,4), -], [(2,4),3], </a:t>
            </a:r>
            <a:endParaRPr sz="1200" dirty="0">
              <a:latin typeface="Helvetica Neue" panose="020B0604020202020204" charset="0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[(2,4), 5], [(2,5), 4], …</a:t>
            </a:r>
            <a:endParaRPr sz="1200" b="1" i="0" u="none" strike="noStrike" cap="none" dirty="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24" name="Google Shape;424;p30"/>
          <p:cNvSpPr txBox="1"/>
          <p:nvPr/>
        </p:nvSpPr>
        <p:spPr>
          <a:xfrm>
            <a:off x="381000" y="4953000"/>
            <a:ext cx="4306888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(2,3) [-,4] 🡪 (2,3,4), (2,4) [-,3,5] -&gt; (2,4,3), (2,4,5)…</a:t>
            </a:r>
            <a:endParaRPr sz="1200" b="1" i="0" u="none" strike="noStrike" cap="none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25" name="Google Shape;425;p30"/>
          <p:cNvSpPr txBox="1"/>
          <p:nvPr/>
        </p:nvSpPr>
        <p:spPr>
          <a:xfrm>
            <a:off x="990600" y="5562600"/>
            <a:ext cx="3278188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(2,3,4), (2,3,4), (2,3,4), (2,4,5), (2,4,5)..</a:t>
            </a:r>
            <a:endParaRPr sz="1200">
              <a:latin typeface="Helvetica Neue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26" name="Google Shape;426;p30"/>
          <p:cNvSpPr txBox="1"/>
          <p:nvPr/>
        </p:nvSpPr>
        <p:spPr>
          <a:xfrm>
            <a:off x="1905000" y="6085680"/>
            <a:ext cx="1322388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(2,3,4), (2,4,5)</a:t>
            </a:r>
            <a:endParaRPr sz="1200" b="1" i="0" u="none" strike="noStrike" cap="none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 panose="020B0604020202020204" charset="0"/>
              <a:sym typeface="Arial"/>
            </a:endParaRPr>
          </a:p>
        </p:txBody>
      </p:sp>
      <p:cxnSp>
        <p:nvCxnSpPr>
          <p:cNvPr id="427" name="Google Shape;427;p30"/>
          <p:cNvCxnSpPr/>
          <p:nvPr/>
        </p:nvCxnSpPr>
        <p:spPr>
          <a:xfrm>
            <a:off x="2514600" y="35814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ECB9B0"/>
            </a:solidFill>
            <a:prstDash val="solid"/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cxnSp>
      <p:cxnSp>
        <p:nvCxnSpPr>
          <p:cNvPr id="428" name="Google Shape;428;p30"/>
          <p:cNvCxnSpPr/>
          <p:nvPr/>
        </p:nvCxnSpPr>
        <p:spPr>
          <a:xfrm>
            <a:off x="2514600" y="41148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ECB9B0"/>
            </a:solidFill>
            <a:prstDash val="solid"/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cxnSp>
      <p:cxnSp>
        <p:nvCxnSpPr>
          <p:cNvPr id="429" name="Google Shape;429;p30"/>
          <p:cNvCxnSpPr/>
          <p:nvPr/>
        </p:nvCxnSpPr>
        <p:spPr>
          <a:xfrm>
            <a:off x="2514600" y="46482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ECB9B0"/>
            </a:solidFill>
            <a:prstDash val="solid"/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cxnSp>
      <p:cxnSp>
        <p:nvCxnSpPr>
          <p:cNvPr id="430" name="Google Shape;430;p30"/>
          <p:cNvCxnSpPr/>
          <p:nvPr/>
        </p:nvCxnSpPr>
        <p:spPr>
          <a:xfrm>
            <a:off x="2514600" y="52578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ECB9B0"/>
            </a:solidFill>
            <a:prstDash val="solid"/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cxnSp>
      <p:cxnSp>
        <p:nvCxnSpPr>
          <p:cNvPr id="431" name="Google Shape;431;p30"/>
          <p:cNvCxnSpPr/>
          <p:nvPr/>
        </p:nvCxnSpPr>
        <p:spPr>
          <a:xfrm>
            <a:off x="2514600" y="57912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ECB9B0"/>
            </a:solidFill>
            <a:prstDash val="solid"/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cxnSp>
      <p:sp>
        <p:nvSpPr>
          <p:cNvPr id="432" name="Google Shape;432;p3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/>
              <a:t>Nov 13</a:t>
            </a:r>
            <a:r>
              <a:rPr lang="en-US" sz="1400" baseline="30000" dirty="0"/>
              <a:t>th</a:t>
            </a:r>
            <a:r>
              <a:rPr lang="en-US" sz="1400" dirty="0"/>
              <a:t>, 2019</a:t>
            </a:r>
          </a:p>
        </p:txBody>
      </p:sp>
      <p:sp>
        <p:nvSpPr>
          <p:cNvPr id="433" name="Google Shape;433;p3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</a:t>
            </a:fld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4" name="Google Shape;434;p30"/>
          <p:cNvSpPr txBox="1"/>
          <p:nvPr/>
        </p:nvSpPr>
        <p:spPr>
          <a:xfrm>
            <a:off x="152400" y="381000"/>
            <a:ext cx="91440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2"/>
                </a:solidFill>
              </a:rPr>
              <a:t>Data Analysis Patterns Using Agents</a:t>
            </a:r>
            <a:endParaRPr sz="4000" dirty="0">
              <a:solidFill>
                <a:schemeClr val="dk2"/>
              </a:solidFill>
            </a:endParaRPr>
          </a:p>
          <a:p>
            <a:pPr marL="457200" lvl="0" indent="-4191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3000"/>
              <a:buChar char="-"/>
            </a:pPr>
            <a:r>
              <a:rPr lang="en-US" sz="3000" dirty="0">
                <a:solidFill>
                  <a:schemeClr val="dk2"/>
                </a:solidFill>
              </a:rPr>
              <a:t>Graph Analysis : </a:t>
            </a:r>
            <a:r>
              <a:rPr lang="en-US" sz="3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Triangle Counting</a:t>
            </a:r>
            <a:endParaRPr sz="3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9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uiExpand="1" build="p"/>
      <p:bldP spid="421" grpId="0"/>
      <p:bldP spid="422" grpId="0"/>
      <p:bldP spid="423" grpId="0"/>
      <p:bldP spid="424" grpId="0"/>
      <p:bldP spid="425" grpId="0"/>
      <p:bldP spid="4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058D3-55EC-47A3-BF15-2635FEA6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494968" cy="990600"/>
          </a:xfrm>
        </p:spPr>
        <p:txBody>
          <a:bodyPr/>
          <a:lstStyle/>
          <a:p>
            <a:pPr lvl="0"/>
            <a:r>
              <a:rPr lang="en-US" dirty="0"/>
              <a:t>Data Analysis Patterns Using Agents</a:t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sz="3000" dirty="0" smtClean="0"/>
              <a:t>Graph </a:t>
            </a:r>
            <a:r>
              <a:rPr lang="en-US" sz="3000" dirty="0"/>
              <a:t>Analysis : </a:t>
            </a:r>
            <a:r>
              <a:rPr lang="en-US" sz="3000" dirty="0">
                <a:latin typeface="Helvetica Neue"/>
                <a:ea typeface="Helvetica Neue"/>
                <a:cs typeface="Helvetica Neue"/>
                <a:sym typeface="Helvetica Neue"/>
              </a:rPr>
              <a:t>BFS &amp; ACO- based TSP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8DE85-72A1-4170-8622-8B894ABA5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BFS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7FD0EB-DA41-41C7-8223-BEDA26B7538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public class 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MyAgent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extends Agent { 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public Object </a:t>
            </a:r>
            <a:r>
              <a:rPr lang="en-US" sz="1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onArrival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(Object 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arg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) {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  if (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place.visited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) kill();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  spawn(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place.neighbors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); 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}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public Object </a:t>
            </a:r>
            <a:r>
              <a:rPr lang="en-US" sz="1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onDeparture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(Object 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arg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) { 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migrate(next);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} 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3EE7D39-077C-4E24-9158-5ABE5F2AF10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754879" y="1625248"/>
            <a:ext cx="4050217" cy="110516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Ant Colonial Optimization based</a:t>
            </a:r>
          </a:p>
          <a:p>
            <a:r>
              <a:rPr lang="en-US" dirty="0">
                <a:solidFill>
                  <a:srgbClr val="C00000"/>
                </a:solidFill>
              </a:rPr>
              <a:t> travelling salesperson problem</a:t>
            </a:r>
            <a:r>
              <a:rPr lang="en-US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(ACO- based TSP)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382E979-0C3B-41A6-8836-8BF312837C1F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523307" y="2730414"/>
            <a:ext cx="4592773" cy="2238039"/>
          </a:xfrm>
        </p:spPr>
        <p:txBody>
          <a:bodyPr/>
          <a:lstStyle/>
          <a:p>
            <a:r>
              <a:rPr lang="en-US" sz="1400" dirty="0">
                <a:latin typeface="Helvetica Neue" panose="020B0604020202020204" charset="0"/>
              </a:rPr>
              <a:t>Agent (Ant) are randomly populated over a graph.</a:t>
            </a:r>
          </a:p>
          <a:p>
            <a:r>
              <a:rPr lang="en-US" sz="1400" dirty="0">
                <a:latin typeface="Helvetica Neue" panose="020B0604020202020204" charset="0"/>
              </a:rPr>
              <a:t>Move from one city to another according to </a:t>
            </a:r>
            <a:r>
              <a:rPr lang="en-US" sz="1400" b="1" dirty="0">
                <a:latin typeface="Helvetica Neue" panose="020B0604020202020204" charset="0"/>
              </a:rPr>
              <a:t>route</a:t>
            </a:r>
            <a:r>
              <a:rPr lang="en-US" sz="1400" dirty="0">
                <a:latin typeface="Helvetica Neue" panose="020B0604020202020204" charset="0"/>
              </a:rPr>
              <a:t> </a:t>
            </a:r>
            <a:r>
              <a:rPr lang="en-US" sz="1400" b="1" dirty="0">
                <a:latin typeface="Helvetica Neue" panose="020B0604020202020204" charset="0"/>
              </a:rPr>
              <a:t>distance</a:t>
            </a:r>
            <a:r>
              <a:rPr lang="en-US" sz="1400" dirty="0">
                <a:latin typeface="Helvetica Neue" panose="020B0604020202020204" charset="0"/>
              </a:rPr>
              <a:t> and </a:t>
            </a:r>
            <a:r>
              <a:rPr lang="en-US" sz="1400" b="1" dirty="0">
                <a:latin typeface="Helvetica Neue" panose="020B0604020202020204" charset="0"/>
              </a:rPr>
              <a:t>pheromone</a:t>
            </a:r>
            <a:r>
              <a:rPr lang="en-US" sz="1400" dirty="0">
                <a:latin typeface="Helvetica Neue" panose="020B0604020202020204" charset="0"/>
              </a:rPr>
              <a:t> </a:t>
            </a:r>
            <a:r>
              <a:rPr lang="en-US" sz="1400" b="1" dirty="0">
                <a:latin typeface="Helvetica Neue" panose="020B0604020202020204" charset="0"/>
              </a:rPr>
              <a:t>amount</a:t>
            </a:r>
            <a:r>
              <a:rPr lang="en-US" sz="1400" dirty="0">
                <a:latin typeface="Helvetica Neue" panose="020B0604020202020204" charset="0"/>
              </a:rPr>
              <a:t>.</a:t>
            </a:r>
          </a:p>
          <a:p>
            <a:r>
              <a:rPr lang="en-US" sz="1400" dirty="0">
                <a:latin typeface="Helvetica Neue" panose="020B0604020202020204" charset="0"/>
              </a:rPr>
              <a:t>Travels again </a:t>
            </a:r>
            <a:r>
              <a:rPr lang="en-US" sz="1400" b="1" dirty="0">
                <a:latin typeface="Helvetica Neue" panose="020B0604020202020204" charset="0"/>
              </a:rPr>
              <a:t>adding</a:t>
            </a:r>
            <a:r>
              <a:rPr lang="en-US" sz="1400" dirty="0">
                <a:latin typeface="Helvetica Neue" panose="020B0604020202020204" charset="0"/>
              </a:rPr>
              <a:t> </a:t>
            </a:r>
            <a:r>
              <a:rPr lang="en-US" sz="1400" b="1" dirty="0">
                <a:latin typeface="Helvetica Neue" panose="020B0604020202020204" charset="0"/>
              </a:rPr>
              <a:t>pheromone</a:t>
            </a:r>
            <a:r>
              <a:rPr lang="en-US" sz="1400" dirty="0">
                <a:latin typeface="Helvetica Neue" panose="020B0604020202020204" charset="0"/>
              </a:rPr>
              <a:t> contribution of each link.</a:t>
            </a:r>
          </a:p>
          <a:p>
            <a:r>
              <a:rPr lang="en-US" sz="1400" dirty="0">
                <a:latin typeface="Helvetica Neue" panose="020B0604020202020204" charset="0"/>
              </a:rPr>
              <a:t>More ants travel the same path as the pheromone increases.  That reveals the </a:t>
            </a:r>
            <a:r>
              <a:rPr lang="en-US" sz="1400" b="1" dirty="0">
                <a:latin typeface="Helvetica Neue" panose="020B0604020202020204" charset="0"/>
              </a:rPr>
              <a:t>approximate</a:t>
            </a:r>
            <a:r>
              <a:rPr lang="en-US" sz="1400" dirty="0">
                <a:latin typeface="Helvetica Neue" panose="020B0604020202020204" charset="0"/>
              </a:rPr>
              <a:t> </a:t>
            </a:r>
            <a:r>
              <a:rPr lang="en-US" sz="1400" b="1" dirty="0">
                <a:latin typeface="Helvetica Neue" panose="020B0604020202020204" charset="0"/>
              </a:rPr>
              <a:t>shortest</a:t>
            </a:r>
            <a:r>
              <a:rPr lang="en-US" sz="1400" dirty="0">
                <a:latin typeface="Helvetica Neue" panose="020B0604020202020204" charset="0"/>
              </a:rPr>
              <a:t> </a:t>
            </a:r>
            <a:r>
              <a:rPr lang="en-US" sz="1400" b="1" dirty="0">
                <a:latin typeface="Helvetica Neue" panose="020B0604020202020204" charset="0"/>
              </a:rPr>
              <a:t>path</a:t>
            </a:r>
            <a:r>
              <a:rPr lang="en-US" sz="1400" dirty="0">
                <a:latin typeface="Helvetica Neue" panose="020B0604020202020204" charset="0"/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C5F1BF-D263-45F1-B18C-FB9438FD22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8" name="Google Shape;711;p43" descr="Applications1.tiff">
            <a:extLst>
              <a:ext uri="{FF2B5EF4-FFF2-40B4-BE49-F238E27FC236}">
                <a16:creationId xmlns:a16="http://schemas.microsoft.com/office/drawing/2014/main" xmlns="" id="{6FD0C7DC-00F2-4149-A745-77E3A5EA6E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64964"/>
          <a:stretch/>
        </p:blipFill>
        <p:spPr>
          <a:xfrm>
            <a:off x="1195754" y="4302861"/>
            <a:ext cx="2358897" cy="197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11;p43" descr="Applications1.tiff">
            <a:extLst>
              <a:ext uri="{FF2B5EF4-FFF2-40B4-BE49-F238E27FC236}">
                <a16:creationId xmlns:a16="http://schemas.microsoft.com/office/drawing/2014/main" xmlns="" id="{88F2764D-3035-4047-8451-6FF21CE8EC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7156" t="9213" b="9360"/>
          <a:stretch/>
        </p:blipFill>
        <p:spPr>
          <a:xfrm>
            <a:off x="5765186" y="5102734"/>
            <a:ext cx="2029602" cy="15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5663C93-05EB-49D7-92AE-660A374B936E}"/>
              </a:ext>
            </a:extLst>
          </p:cNvPr>
          <p:cNvSpPr/>
          <p:nvPr/>
        </p:nvSpPr>
        <p:spPr>
          <a:xfrm>
            <a:off x="141652" y="0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72145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Outline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1009650" y="1493509"/>
            <a:ext cx="6797400" cy="4836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SzPts val="2380"/>
            </a:pP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Background</a:t>
            </a:r>
            <a:endParaRPr lang="en-US" sz="1800" b="1" dirty="0">
              <a:solidFill>
                <a:schemeClr val="tx1"/>
              </a:solidFill>
              <a:latin typeface="Helvetica Neue" panose="020B0604020202020204" charset="0"/>
              <a:ea typeface="Helvetica Neue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2380"/>
            </a:pP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“Big-Data computing” </a:t>
            </a:r>
            <a:r>
              <a:rPr lang="en-US" sz="1800" b="1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softwire</a:t>
            </a:r>
            <a:endParaRPr lang="en-US" sz="1800" b="1" dirty="0">
              <a:solidFill>
                <a:schemeClr val="tx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457200" lvl="1" indent="-212725">
              <a:lnSpc>
                <a:spcPct val="150000"/>
              </a:lnSpc>
              <a:buClr>
                <a:srgbClr val="434343"/>
              </a:buClr>
              <a:buSzPts val="2000"/>
              <a:buFont typeface="Helvetica Neue"/>
              <a:buChar char="○"/>
            </a:pPr>
            <a:r>
              <a:rPr lang="en-US" sz="1800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Data collective - MPI</a:t>
            </a:r>
          </a:p>
          <a:p>
            <a:pPr marL="457200" lvl="1" indent="-212725">
              <a:lnSpc>
                <a:spcPct val="150000"/>
              </a:lnSpc>
              <a:buClr>
                <a:srgbClr val="434343"/>
              </a:buClr>
              <a:buSzPts val="2000"/>
              <a:buFont typeface="Helvetica Neue"/>
              <a:buChar char="○"/>
            </a:pPr>
            <a:r>
              <a:rPr lang="en-US" sz="1800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Data Stream - Hadoop, Spark and Storm</a:t>
            </a:r>
          </a:p>
          <a:p>
            <a:pPr marL="457200" lvl="1" indent="-212725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Helvetica Neue"/>
              <a:buChar char="○"/>
            </a:pPr>
            <a:r>
              <a:rPr lang="en-US" sz="1800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Data Hunting - </a:t>
            </a:r>
            <a:r>
              <a:rPr lang="en-US" sz="1800" dirty="0"/>
              <a:t>IBM </a:t>
            </a:r>
            <a:r>
              <a:rPr lang="en-US" sz="1800" dirty="0" smtClean="0"/>
              <a:t>Aglets, </a:t>
            </a:r>
            <a:r>
              <a:rPr lang="en-US" sz="1800" dirty="0" err="1" smtClean="0"/>
              <a:t>D’Agents</a:t>
            </a:r>
            <a:r>
              <a:rPr lang="en-US" sz="1800" dirty="0" smtClean="0"/>
              <a:t>, JADE</a:t>
            </a:r>
            <a:endParaRPr lang="en-US" sz="1800" dirty="0">
              <a:solidFill>
                <a:schemeClr val="tx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457200" lvl="1" indent="-212725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Helvetica Neue"/>
              <a:buChar char="○"/>
            </a:pPr>
            <a:r>
              <a:rPr lang="en-US" sz="1800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Data Discovery - MASS</a:t>
            </a:r>
          </a:p>
          <a:p>
            <a:pPr marL="182880" lvl="0" indent="-18288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Multi-Agent Spatial Simulation(MASS)</a:t>
            </a:r>
          </a:p>
          <a:p>
            <a:pPr marL="457200" lvl="1" indent="-212725">
              <a:lnSpc>
                <a:spcPct val="150000"/>
              </a:lnSpc>
              <a:spcBef>
                <a:spcPts val="560"/>
              </a:spcBef>
              <a:buClr>
                <a:srgbClr val="434343"/>
              </a:buClr>
              <a:buSzPts val="2000"/>
              <a:buFont typeface="Helvetica Neue"/>
              <a:buChar char="○"/>
            </a:pPr>
            <a:r>
              <a:rPr lang="en-US" sz="1800" dirty="0">
                <a:solidFill>
                  <a:schemeClr val="tx1"/>
                </a:solidFill>
                <a:latin typeface="Helvetica Neue" panose="020B0604020202020204" charset="0"/>
              </a:rPr>
              <a:t>Features for Distributed Data Sciences</a:t>
            </a:r>
          </a:p>
          <a:p>
            <a:pPr marL="457200" lvl="1" indent="-212725">
              <a:lnSpc>
                <a:spcPct val="150000"/>
              </a:lnSpc>
              <a:spcBef>
                <a:spcPts val="560"/>
              </a:spcBef>
              <a:buClr>
                <a:srgbClr val="434343"/>
              </a:buClr>
              <a:buSzPts val="2000"/>
              <a:buFont typeface="Helvetica Neue"/>
              <a:buChar char="○"/>
            </a:pPr>
            <a:r>
              <a:rPr lang="en-US" sz="1800" dirty="0">
                <a:solidFill>
                  <a:schemeClr val="tx1"/>
                </a:solidFill>
                <a:latin typeface="Helvetica Neue" panose="020B0604020202020204" charset="0"/>
              </a:rPr>
              <a:t>Data Analysis Patterns Using </a:t>
            </a:r>
            <a:r>
              <a:rPr lang="en-US" sz="1800" dirty="0" smtClean="0">
                <a:solidFill>
                  <a:schemeClr val="tx1"/>
                </a:solidFill>
                <a:latin typeface="Helvetica Neue" panose="020B0604020202020204" charset="0"/>
              </a:rPr>
              <a:t>Agents</a:t>
            </a:r>
          </a:p>
          <a:p>
            <a:pPr marL="457200" lvl="1" indent="-212725">
              <a:lnSpc>
                <a:spcPct val="150000"/>
              </a:lnSpc>
              <a:spcBef>
                <a:spcPts val="560"/>
              </a:spcBef>
              <a:buClr>
                <a:srgbClr val="434343"/>
              </a:buClr>
              <a:buSzPts val="2000"/>
              <a:buFont typeface="Helvetica Neue"/>
              <a:buChar char="○"/>
            </a:pPr>
            <a:r>
              <a:rPr lang="en-US" sz="1800" dirty="0" err="1" smtClean="0">
                <a:solidFill>
                  <a:schemeClr val="tx1"/>
                </a:solidFill>
                <a:latin typeface="Helvetica Neue" panose="020B0604020202020204" charset="0"/>
              </a:rPr>
              <a:t>Pragrammability</a:t>
            </a:r>
            <a:r>
              <a:rPr lang="en-US" sz="1800" dirty="0" smtClean="0">
                <a:solidFill>
                  <a:schemeClr val="tx1"/>
                </a:solidFill>
                <a:latin typeface="Helvetica Neue" panose="020B0604020202020204" charset="0"/>
              </a:rPr>
              <a:t> Analysis and </a:t>
            </a:r>
            <a:r>
              <a:rPr lang="en-US" sz="1800" dirty="0" err="1" smtClean="0">
                <a:solidFill>
                  <a:schemeClr val="tx1"/>
                </a:solidFill>
                <a:latin typeface="Helvetica Neue" panose="020B0604020202020204" charset="0"/>
              </a:rPr>
              <a:t>Executioin</a:t>
            </a:r>
            <a:r>
              <a:rPr lang="en-US" sz="1800" dirty="0" smtClean="0">
                <a:solidFill>
                  <a:schemeClr val="tx1"/>
                </a:solidFill>
                <a:latin typeface="Helvetica Neue" panose="020B0604020202020204" charset="0"/>
              </a:rPr>
              <a:t> Performance</a:t>
            </a:r>
            <a:endParaRPr sz="18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182880" lvl="0" indent="-18288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Student Projects</a:t>
            </a:r>
            <a:endParaRPr sz="1800" b="1" dirty="0">
              <a:solidFill>
                <a:schemeClr val="tx1"/>
              </a:solidFill>
              <a:latin typeface="Helvetica Neue" panose="020B0604020202020204" charset="0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CSS599 Faculty Research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/>
              <a:t>Nov 13</a:t>
            </a:r>
            <a:r>
              <a:rPr lang="en-US" sz="1400" baseline="30000" dirty="0"/>
              <a:t>th</a:t>
            </a:r>
            <a:r>
              <a:rPr lang="en-US" sz="1400" dirty="0"/>
              <a:t>, 2019</a:t>
            </a:r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441" name="Google Shape;441;p31"/>
          <p:cNvSpPr txBox="1">
            <a:spLocks noGrp="1"/>
          </p:cNvSpPr>
          <p:nvPr>
            <p:ph type="title"/>
          </p:nvPr>
        </p:nvSpPr>
        <p:spPr>
          <a:xfrm>
            <a:off x="424621" y="583420"/>
            <a:ext cx="8686800" cy="110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Analysis Patterns Using Agents</a:t>
            </a:r>
            <a:endParaRPr dirty="0"/>
          </a:p>
          <a:p>
            <a:pPr marL="457200" lvl="0" indent="-419100" algn="l" rtl="0">
              <a:spcBef>
                <a:spcPts val="400"/>
              </a:spcBef>
              <a:spcAft>
                <a:spcPts val="0"/>
              </a:spcAft>
              <a:buSzPts val="3000"/>
              <a:buChar char="-"/>
            </a:pPr>
            <a:r>
              <a:rPr lang="en-US" sz="3000" dirty="0"/>
              <a:t> Multi-Dimensional Data Analysis </a:t>
            </a:r>
            <a:endParaRPr dirty="0"/>
          </a:p>
        </p:txBody>
      </p:sp>
      <p:pic>
        <p:nvPicPr>
          <p:cNvPr id="443" name="Google Shape;443;p31" descr="Applications2.tiff"/>
          <p:cNvPicPr preferRelativeResize="0"/>
          <p:nvPr/>
        </p:nvPicPr>
        <p:blipFill rotWithShape="1">
          <a:blip r:embed="rId3">
            <a:alphaModFix/>
          </a:blip>
          <a:srcRect r="66728"/>
          <a:stretch/>
        </p:blipFill>
        <p:spPr>
          <a:xfrm>
            <a:off x="5521300" y="2338351"/>
            <a:ext cx="3416541" cy="305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68E1E2-796B-4B11-BFD6-1FE689BAC857}"/>
              </a:ext>
            </a:extLst>
          </p:cNvPr>
          <p:cNvSpPr/>
          <p:nvPr/>
        </p:nvSpPr>
        <p:spPr>
          <a:xfrm>
            <a:off x="314111" y="2498978"/>
            <a:ext cx="553526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public class </a:t>
            </a:r>
            <a:r>
              <a:rPr lang="en-US" sz="1200" b="1" dirty="0" err="1">
                <a:latin typeface="Consolas" panose="020B0609020204030204" pitchFamily="49" charset="0"/>
              </a:rPr>
              <a:t>MyAgent</a:t>
            </a:r>
            <a:r>
              <a:rPr lang="en-US" sz="1200" dirty="0">
                <a:latin typeface="Consolas" panose="020B0609020204030204" pitchFamily="49" charset="0"/>
              </a:rPr>
              <a:t> extends </a:t>
            </a:r>
            <a:r>
              <a:rPr lang="en-US" sz="1200" b="1" dirty="0">
                <a:latin typeface="Consolas" panose="020B0609020204030204" pitchFamily="49" charset="0"/>
              </a:rPr>
              <a:t>Agent</a:t>
            </a:r>
            <a:r>
              <a:rPr lang="en-US" sz="12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int[] </a:t>
            </a:r>
            <a:r>
              <a:rPr lang="en-US" sz="1200" dirty="0" err="1">
                <a:latin typeface="Consolas" panose="020B0609020204030204" pitchFamily="49" charset="0"/>
              </a:rPr>
              <a:t>bestAgentGlobally,bestAgentPrivately</a:t>
            </a:r>
            <a:r>
              <a:rPr lang="en-US" sz="1200" dirty="0">
                <a:latin typeface="Consolas" panose="020B0609020204030204" pitchFamily="49" charset="0"/>
              </a:rPr>
              <a:t>;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  public Object </a:t>
            </a:r>
            <a:r>
              <a:rPr lang="en-US" sz="1200" b="1" dirty="0" err="1">
                <a:latin typeface="Consolas" panose="020B0609020204030204" pitchFamily="49" charset="0"/>
              </a:rPr>
              <a:t>onArrival</a:t>
            </a:r>
            <a:r>
              <a:rPr lang="en-US" sz="1200" dirty="0">
                <a:latin typeface="Consolas" panose="020B0609020204030204" pitchFamily="49" charset="0"/>
              </a:rPr>
              <a:t>(Object </a:t>
            </a:r>
            <a:r>
              <a:rPr lang="en-US" sz="1200" dirty="0" err="1">
                <a:latin typeface="Consolas" panose="020B0609020204030204" pitchFamily="49" charset="0"/>
              </a:rPr>
              <a:t>bestAgent</a:t>
            </a:r>
            <a:r>
              <a:rPr lang="en-US" sz="12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bestAgentGlobally</a:t>
            </a:r>
            <a:r>
              <a:rPr lang="en-US" sz="1200" dirty="0">
                <a:latin typeface="Consolas" panose="020B0609020204030204" pitchFamily="49" charset="0"/>
              </a:rPr>
              <a:t> = (int[])</a:t>
            </a:r>
            <a:r>
              <a:rPr lang="en-US" sz="1200" dirty="0" err="1">
                <a:latin typeface="Consolas" panose="020B0609020204030204" pitchFamily="49" charset="0"/>
              </a:rPr>
              <a:t>bestAgent</a:t>
            </a:r>
            <a:r>
              <a:rPr lang="en-US" sz="1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bestAgentPrivately</a:t>
            </a:r>
            <a:r>
              <a:rPr lang="en-US" sz="1200" dirty="0">
                <a:latin typeface="Consolas" panose="020B0609020204030204" pitchFamily="49" charset="0"/>
              </a:rPr>
              <a:t> = {</a:t>
            </a:r>
            <a:r>
              <a:rPr lang="en-US" sz="1200" dirty="0" err="1">
                <a:latin typeface="Consolas" panose="020B0609020204030204" pitchFamily="49" charset="0"/>
              </a:rPr>
              <a:t>findex</a:t>
            </a:r>
            <a:r>
              <a:rPr lang="en-US" sz="1200" dirty="0">
                <a:latin typeface="Consolas" panose="020B0609020204030204" pitchFamily="49" charset="0"/>
              </a:rPr>
              <a:t>[0], index[1], </a:t>
            </a:r>
            <a:r>
              <a:rPr lang="en-US" sz="1200" dirty="0" err="1">
                <a:latin typeface="Consolas" panose="020B0609020204030204" pitchFamily="49" charset="0"/>
              </a:rPr>
              <a:t>place.valueg</a:t>
            </a:r>
            <a:r>
              <a:rPr lang="en-US" sz="1200" dirty="0">
                <a:latin typeface="Consolas" panose="020B0609020204030204" pitchFamily="49" charset="0"/>
              </a:rPr>
              <a:t>;}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return (</a:t>
            </a:r>
            <a:r>
              <a:rPr lang="en-US" sz="1200" dirty="0" err="1">
                <a:latin typeface="Consolas" panose="020B0609020204030204" pitchFamily="49" charset="0"/>
              </a:rPr>
              <a:t>bestAgentPrivately</a:t>
            </a:r>
            <a:r>
              <a:rPr lang="en-US" sz="1200" dirty="0">
                <a:latin typeface="Consolas" panose="020B0609020204030204" pitchFamily="49" charset="0"/>
              </a:rPr>
              <a:t>[2]&lt;</a:t>
            </a:r>
            <a:r>
              <a:rPr lang="en-US" sz="1200" dirty="0" err="1">
                <a:latin typeface="Consolas" panose="020B0609020204030204" pitchFamily="49" charset="0"/>
              </a:rPr>
              <a:t>bestGlobally</a:t>
            </a:r>
            <a:r>
              <a:rPr lang="en-US" sz="1200" dirty="0">
                <a:latin typeface="Consolas" panose="020B0609020204030204" pitchFamily="49" charset="0"/>
              </a:rPr>
              <a:t>[2])?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latin typeface="Consolas" panose="020B0609020204030204" pitchFamily="49" charset="0"/>
              </a:rPr>
              <a:t>bestAgentPrivately</a:t>
            </a:r>
            <a:r>
              <a:rPr lang="en-US" sz="1200" dirty="0">
                <a:latin typeface="Consolas" panose="020B0609020204030204" pitchFamily="49" charset="0"/>
              </a:rPr>
              <a:t> : </a:t>
            </a:r>
            <a:r>
              <a:rPr lang="en-US" sz="1200" dirty="0" err="1">
                <a:latin typeface="Consolas" panose="020B0609020204030204" pitchFamily="49" charset="0"/>
              </a:rPr>
              <a:t>bestAgentGlobally</a:t>
            </a:r>
            <a:r>
              <a:rPr lang="en-US" sz="1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}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  public Object </a:t>
            </a:r>
            <a:r>
              <a:rPr lang="en-US" sz="1200" b="1" dirty="0" err="1">
                <a:latin typeface="Consolas" panose="020B0609020204030204" pitchFamily="49" charset="0"/>
              </a:rPr>
              <a:t>onDeparture</a:t>
            </a:r>
            <a:r>
              <a:rPr lang="en-US" sz="1200" dirty="0">
                <a:latin typeface="Consolas" panose="020B0609020204030204" pitchFamily="49" charset="0"/>
              </a:rPr>
              <a:t>(Object </a:t>
            </a:r>
            <a:r>
              <a:rPr lang="en-US" sz="1200" dirty="0" err="1">
                <a:latin typeface="Consolas" panose="020B0609020204030204" pitchFamily="49" charset="0"/>
              </a:rPr>
              <a:t>bestAgent</a:t>
            </a:r>
            <a:r>
              <a:rPr lang="en-US" sz="1200" dirty="0">
                <a:latin typeface="Consolas" panose="020B0609020204030204" pitchFamily="49" charset="0"/>
              </a:rPr>
              <a:t>){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x = </a:t>
            </a:r>
            <a:r>
              <a:rPr lang="en-US" sz="1200" dirty="0" err="1">
                <a:latin typeface="Consolas" panose="020B0609020204030204" pitchFamily="49" charset="0"/>
              </a:rPr>
              <a:t>place.index</a:t>
            </a:r>
            <a:r>
              <a:rPr lang="en-US" sz="1200" dirty="0">
                <a:latin typeface="Consolas" panose="020B0609020204030204" pitchFamily="49" charset="0"/>
              </a:rPr>
              <a:t>[0] + </a:t>
            </a:r>
            <a:r>
              <a:rPr lang="en-US" sz="1200" dirty="0" err="1">
                <a:latin typeface="Consolas" panose="020B0609020204030204" pitchFamily="49" charset="0"/>
              </a:rPr>
              <a:t>updateVelocity</a:t>
            </a:r>
            <a:r>
              <a:rPr lang="en-US" sz="1200" dirty="0">
                <a:latin typeface="Consolas" panose="020B0609020204030204" pitchFamily="49" charset="0"/>
              </a:rPr>
              <a:t>((int[])</a:t>
            </a:r>
            <a:r>
              <a:rPr lang="en-US" sz="1200" dirty="0" err="1">
                <a:latin typeface="Consolas" panose="020B0609020204030204" pitchFamily="49" charset="0"/>
              </a:rPr>
              <a:t>bestAgent</a:t>
            </a:r>
            <a:r>
              <a:rPr lang="en-US" sz="1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y = </a:t>
            </a:r>
            <a:r>
              <a:rPr lang="en-US" sz="1200" dirty="0" err="1">
                <a:latin typeface="Consolas" panose="020B0609020204030204" pitchFamily="49" charset="0"/>
              </a:rPr>
              <a:t>place.index</a:t>
            </a:r>
            <a:r>
              <a:rPr lang="en-US" sz="1200" dirty="0">
                <a:latin typeface="Consolas" panose="020B0609020204030204" pitchFamily="49" charset="0"/>
              </a:rPr>
              <a:t>[1] + </a:t>
            </a:r>
            <a:r>
              <a:rPr lang="en-US" sz="1200" dirty="0" err="1">
                <a:latin typeface="Consolas" panose="020B0609020204030204" pitchFamily="49" charset="0"/>
              </a:rPr>
              <a:t>updateVelocity</a:t>
            </a:r>
            <a:r>
              <a:rPr lang="en-US" sz="1200" dirty="0">
                <a:latin typeface="Consolas" panose="020B0609020204030204" pitchFamily="49" charset="0"/>
              </a:rPr>
              <a:t>((int[])</a:t>
            </a:r>
            <a:r>
              <a:rPr lang="en-US" sz="1200" dirty="0" err="1">
                <a:latin typeface="Consolas" panose="020B0609020204030204" pitchFamily="49" charset="0"/>
              </a:rPr>
              <a:t>bestAgent</a:t>
            </a:r>
            <a:r>
              <a:rPr lang="en-US" sz="1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migrate(x, y);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}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AD4446-D17F-469F-B4E8-18CA270F75D1}"/>
              </a:ext>
            </a:extLst>
          </p:cNvPr>
          <p:cNvSpPr/>
          <p:nvPr/>
        </p:nvSpPr>
        <p:spPr>
          <a:xfrm>
            <a:off x="169574" y="39611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058D3-55EC-47A3-BF15-2635FEA6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494968" cy="990600"/>
          </a:xfrm>
        </p:spPr>
        <p:txBody>
          <a:bodyPr/>
          <a:lstStyle/>
          <a:p>
            <a:pPr lvl="0"/>
            <a:r>
              <a:rPr lang="en-US" dirty="0">
                <a:latin typeface="Helvetica Neue" panose="020B0604020202020204" charset="0"/>
              </a:rPr>
              <a:t>Data Analysis Patterns Using Agents</a:t>
            </a:r>
            <a:br>
              <a:rPr lang="en-US" dirty="0">
                <a:latin typeface="Helvetica Neue" panose="020B0604020202020204" charset="0"/>
              </a:rPr>
            </a:br>
            <a:r>
              <a:rPr lang="en-US" dirty="0" smtClean="0">
                <a:latin typeface="Helvetica Neue" panose="020B0604020202020204" charset="0"/>
              </a:rPr>
              <a:t>- </a:t>
            </a:r>
            <a:r>
              <a:rPr lang="en-US" sz="3000" dirty="0" smtClean="0">
                <a:latin typeface="Helvetica Neue" panose="020B0604020202020204" charset="0"/>
              </a:rPr>
              <a:t>Data </a:t>
            </a:r>
            <a:r>
              <a:rPr lang="en-US" sz="3000" dirty="0">
                <a:latin typeface="Helvetica Neue" panose="020B0604020202020204" charset="0"/>
              </a:rPr>
              <a:t>Clustering and Classiﬁcation </a:t>
            </a:r>
            <a:endParaRPr lang="en-US" dirty="0">
              <a:latin typeface="Helvetica Neue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8DE85-72A1-4170-8622-8B894ABA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2594"/>
            <a:ext cx="3931920" cy="639762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Helvetica Neue" panose="020B0604020202020204" charset="0"/>
              </a:rPr>
              <a:t>K Means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7FD0EB-DA41-41C7-8223-BEDA26B7538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02424" y="1895939"/>
            <a:ext cx="4186696" cy="4493749"/>
          </a:xfrm>
        </p:spPr>
        <p:txBody>
          <a:bodyPr/>
          <a:lstStyle/>
          <a:p>
            <a:r>
              <a:rPr lang="en-US" sz="1400" dirty="0">
                <a:latin typeface="Helvetica Neue" panose="020B0604020202020204" charset="0"/>
              </a:rPr>
              <a:t>Generate a clustering representation for a given dataset by places and agents.</a:t>
            </a:r>
          </a:p>
          <a:p>
            <a:r>
              <a:rPr lang="en-US" sz="1400" dirty="0">
                <a:latin typeface="Helvetica Neue" panose="020B0604020202020204" charset="0"/>
              </a:rPr>
              <a:t>Places and agents send results back to the main program to be processed. </a:t>
            </a:r>
          </a:p>
          <a:p>
            <a:r>
              <a:rPr lang="en-US" sz="1400" dirty="0">
                <a:latin typeface="Helvetica Neue" panose="020B0604020202020204" charset="0"/>
              </a:rPr>
              <a:t>Advantage: Paralleling running </a:t>
            </a:r>
            <a:r>
              <a:rPr lang="en-US" sz="1400" dirty="0" err="1">
                <a:latin typeface="Helvetica Neue" panose="020B0604020202020204" charset="0"/>
              </a:rPr>
              <a:t>KMeans</a:t>
            </a:r>
            <a:r>
              <a:rPr lang="en-US" sz="1400" dirty="0">
                <a:latin typeface="Helvetica Neue" panose="020B0604020202020204" charset="0"/>
              </a:rPr>
              <a:t> multiple.</a:t>
            </a:r>
          </a:p>
          <a:p>
            <a:r>
              <a:rPr lang="en-US" sz="1400" dirty="0">
                <a:latin typeface="Helvetica Neue" panose="020B0604020202020204" charset="0"/>
              </a:rPr>
              <a:t>Drawback: Dataset must fit in the memory of places and agents.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3EE7D39-077C-4E24-9158-5ABE5F2AF10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754879" y="1452594"/>
            <a:ext cx="4050217" cy="639762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Helvetica Neue" panose="020B0604020202020204" charset="0"/>
              </a:rPr>
              <a:t>KNN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382E979-0C3B-41A6-8836-8BF312837C1F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453337" y="1861039"/>
            <a:ext cx="4739524" cy="4269943"/>
          </a:xfrm>
        </p:spPr>
        <p:txBody>
          <a:bodyPr/>
          <a:lstStyle/>
          <a:p>
            <a:r>
              <a:rPr lang="en-US" sz="1400" dirty="0">
                <a:latin typeface="Helvetica Neue" panose="020B0604020202020204" charset="0"/>
              </a:rPr>
              <a:t>An agent is spawned at the user indicated position and creates new agents until finds K training data. </a:t>
            </a:r>
          </a:p>
          <a:p>
            <a:r>
              <a:rPr lang="en-US" sz="1400" dirty="0">
                <a:latin typeface="Helvetica Neue" panose="020B0604020202020204" charset="0"/>
              </a:rPr>
              <a:t>Then the agent uses a majority vote method for classification.</a:t>
            </a:r>
          </a:p>
          <a:p>
            <a:endParaRPr lang="en-US" sz="300" dirty="0">
              <a:latin typeface="Consolas" panose="020B0609020204030204" pitchFamily="49" charset="0"/>
            </a:endParaRP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for(int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&lt; </a:t>
            </a:r>
            <a:r>
              <a:rPr lang="en-US" sz="1200" dirty="0" err="1">
                <a:latin typeface="Consolas" panose="020B0609020204030204" pitchFamily="49" charset="0"/>
              </a:rPr>
              <a:t>placesSize</a:t>
            </a:r>
            <a:r>
              <a:rPr lang="en-US" sz="1200" dirty="0">
                <a:latin typeface="Consolas" panose="020B0609020204030204" pitchFamily="49" charset="0"/>
              </a:rPr>
              <a:t>;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++){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space.callAll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Space.detect</a:t>
            </a:r>
            <a:r>
              <a:rPr lang="en-US" sz="1200" dirty="0">
                <a:latin typeface="Consolas" panose="020B0609020204030204" pitchFamily="49" charset="0"/>
              </a:rPr>
              <a:t> );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space.callAll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Space.propogate</a:t>
            </a:r>
            <a:r>
              <a:rPr lang="en-US" sz="1200" dirty="0">
                <a:latin typeface="Consolas" panose="020B0609020204030204" pitchFamily="49" charset="0"/>
              </a:rPr>
              <a:t> );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reporters.callAll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Reporter.spawnChild</a:t>
            </a:r>
            <a:r>
              <a:rPr lang="en-US" sz="1200" dirty="0">
                <a:latin typeface="Consolas" panose="020B0609020204030204" pitchFamily="49" charset="0"/>
              </a:rPr>
              <a:t> );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reporters.manageAll</a:t>
            </a:r>
            <a:r>
              <a:rPr lang="en-US" sz="1200" dirty="0">
                <a:latin typeface="Consolas" panose="020B0609020204030204" pitchFamily="49" charset="0"/>
              </a:rPr>
              <a:t>(); 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if (</a:t>
            </a:r>
            <a:r>
              <a:rPr lang="en-US" sz="1200" dirty="0" err="1">
                <a:latin typeface="Consolas" panose="020B0609020204030204" pitchFamily="49" charset="0"/>
              </a:rPr>
              <a:t>reporters.nAgents</a:t>
            </a:r>
            <a:r>
              <a:rPr lang="en-US" sz="1200" dirty="0">
                <a:latin typeface="Consolas" panose="020B0609020204030204" pitchFamily="49" charset="0"/>
              </a:rPr>
              <a:t>() &gt;= 2 ∗ k)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break; //a rough circle </a:t>
            </a:r>
          </a:p>
          <a:p>
            <a:pPr marL="9906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}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C5F1BF-D263-45F1-B18C-FB9438FD22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10" name="Google Shape;451;p32" descr="Applications2.tiff">
            <a:extLst>
              <a:ext uri="{FF2B5EF4-FFF2-40B4-BE49-F238E27FC236}">
                <a16:creationId xmlns:a16="http://schemas.microsoft.com/office/drawing/2014/main" xmlns="" id="{6DF4A0CF-1DCE-4237-AAE1-0EF0D787E8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2691" t="7778" r="32254"/>
          <a:stretch/>
        </p:blipFill>
        <p:spPr>
          <a:xfrm>
            <a:off x="815323" y="4156550"/>
            <a:ext cx="2972686" cy="210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51;p32" descr="Applications2.tiff">
            <a:extLst>
              <a:ext uri="{FF2B5EF4-FFF2-40B4-BE49-F238E27FC236}">
                <a16:creationId xmlns:a16="http://schemas.microsoft.com/office/drawing/2014/main" xmlns="" id="{66DF4E92-49A5-4C6E-9C97-0F2504339C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6791"/>
          <a:stretch/>
        </p:blipFill>
        <p:spPr>
          <a:xfrm>
            <a:off x="5584123" y="4865168"/>
            <a:ext cx="2523848" cy="18245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5CB9E6-B8EC-4B01-96F0-ED0BE212EFAE}"/>
              </a:ext>
            </a:extLst>
          </p:cNvPr>
          <p:cNvSpPr/>
          <p:nvPr/>
        </p:nvSpPr>
        <p:spPr>
          <a:xfrm>
            <a:off x="140298" y="18288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63132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3"/>
          <p:cNvSpPr txBox="1">
            <a:spLocks noGrp="1"/>
          </p:cNvSpPr>
          <p:nvPr>
            <p:ph type="title"/>
          </p:nvPr>
        </p:nvSpPr>
        <p:spPr>
          <a:xfrm>
            <a:off x="457200" y="456672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dirty="0"/>
              <a:t>Programmability</a:t>
            </a:r>
            <a:endParaRPr dirty="0"/>
          </a:p>
        </p:txBody>
      </p:sp>
      <p:sp>
        <p:nvSpPr>
          <p:cNvPr id="458" name="Google Shape;458;p3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459" name="Google Shape;459;p3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CSS599 Faculty Research</a:t>
            </a:r>
            <a:endParaRPr/>
          </a:p>
        </p:txBody>
      </p:sp>
      <p:sp>
        <p:nvSpPr>
          <p:cNvPr id="460" name="Google Shape;460;p3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462" name="Google Shape;462;p33" descr="Untitled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469" y="5218410"/>
            <a:ext cx="8509002" cy="14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C96638-06A6-464B-88F1-7DA8C88F2285}"/>
              </a:ext>
            </a:extLst>
          </p:cNvPr>
          <p:cNvSpPr/>
          <p:nvPr/>
        </p:nvSpPr>
        <p:spPr>
          <a:xfrm>
            <a:off x="795851" y="1293184"/>
            <a:ext cx="7552297" cy="3882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Helvetica Neue" panose="020B0604020202020204" charset="0"/>
              </a:rPr>
              <a:t>Data Management</a:t>
            </a:r>
          </a:p>
          <a:p>
            <a:pPr marL="342900" lvl="1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Helvetica Neue" panose="020B0604020202020204" charset="0"/>
              </a:rPr>
              <a:t>Texts are better handled with data streaming in MapReduce and Spark. </a:t>
            </a:r>
          </a:p>
          <a:p>
            <a:pPr marL="342900" lvl="1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800000"/>
                </a:solidFill>
                <a:latin typeface="Helvetica Neue" panose="020B0604020202020204" charset="0"/>
              </a:rPr>
              <a:t>MASS </a:t>
            </a:r>
            <a:r>
              <a:rPr lang="en-US" dirty="0" smtClean="0">
                <a:solidFill>
                  <a:srgbClr val="800000"/>
                </a:solidFill>
                <a:latin typeface="Helvetica Neue" panose="020B0604020202020204" charset="0"/>
              </a:rPr>
              <a:t>can construct structured data in memory </a:t>
            </a:r>
            <a:r>
              <a:rPr lang="en-US" dirty="0" smtClean="0">
                <a:solidFill>
                  <a:srgbClr val="800000"/>
                </a:solidFill>
                <a:latin typeface="Helvetica Neue" panose="020B0604020202020204" charset="0"/>
              </a:rPr>
              <a:t>using parallel I/O.</a:t>
            </a:r>
            <a:endParaRPr lang="en-US" dirty="0">
              <a:solidFill>
                <a:srgbClr val="800000"/>
              </a:solidFill>
              <a:latin typeface="Helvetica Neue" panose="020B0604020202020204" charset="0"/>
            </a:endParaRPr>
          </a:p>
          <a:p>
            <a:pPr lvl="1">
              <a:lnSpc>
                <a:spcPct val="125000"/>
              </a:lnSpc>
            </a:pPr>
            <a:endParaRPr lang="en-US" sz="200" dirty="0">
              <a:latin typeface="Helvetica Neue" panose="020B060402020202020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Helvetica Neue" panose="020B0604020202020204" charset="0"/>
              </a:rPr>
              <a:t>A Chain of Data-Rambling Jobs </a:t>
            </a:r>
          </a:p>
          <a:p>
            <a:pPr marL="342900" lvl="1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Helvetica Neue" panose="020B0604020202020204" charset="0"/>
              </a:rPr>
              <a:t>Spark provides a greater variety of different map-and-reduce function types than key-value pairs in MapReduce. </a:t>
            </a:r>
          </a:p>
          <a:p>
            <a:pPr lvl="1">
              <a:lnSpc>
                <a:spcPct val="125000"/>
              </a:lnSpc>
            </a:pPr>
            <a:endParaRPr lang="en-US" sz="200" dirty="0">
              <a:latin typeface="Helvetica Neue" panose="020B060402020202020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Helvetica Neue" panose="020B0604020202020204" charset="0"/>
              </a:rPr>
              <a:t>Qualitative Analysis </a:t>
            </a:r>
          </a:p>
          <a:p>
            <a:pPr marL="342900" lvl="1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Helvetica Neue" panose="020B0604020202020204" charset="0"/>
              </a:rPr>
              <a:t>Spark lowest of classes: </a:t>
            </a:r>
          </a:p>
          <a:p>
            <a:pPr marL="342900" lvl="1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Helvetica Neue" panose="020B0604020202020204" charset="0"/>
              </a:rPr>
              <a:t>	can combine multiple classes into one RDD.</a:t>
            </a:r>
          </a:p>
          <a:p>
            <a:pPr marL="342900" lvl="1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800000"/>
                </a:solidFill>
                <a:latin typeface="Helvetica Neue" panose="020B0604020202020204" charset="0"/>
              </a:rPr>
              <a:t>MASS stays consistent with an average of 5 classes :  </a:t>
            </a:r>
          </a:p>
          <a:p>
            <a:pPr marL="342900" lvl="1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800000"/>
                </a:solidFill>
                <a:latin typeface="Helvetica Neue" panose="020B0604020202020204" charset="0"/>
              </a:rPr>
              <a:t>	3 required classes and one or two utility classes to help package data.</a:t>
            </a:r>
          </a:p>
          <a:p>
            <a:pPr marL="342900" lvl="1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Helvetica Neue" panose="020B0604020202020204" charset="0"/>
              </a:rPr>
              <a:t>MapReduce highest boilerplate ratio : </a:t>
            </a:r>
          </a:p>
          <a:p>
            <a:pPr marL="342900" lvl="1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Helvetica Neue" panose="020B0604020202020204" charset="0"/>
              </a:rPr>
              <a:t>	Due to the large amount of information that must be conveyed to HDFS.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3"/>
          <p:cNvSpPr txBox="1">
            <a:spLocks noGrp="1"/>
          </p:cNvSpPr>
          <p:nvPr>
            <p:ph type="title"/>
          </p:nvPr>
        </p:nvSpPr>
        <p:spPr>
          <a:xfrm>
            <a:off x="135559" y="673000"/>
            <a:ext cx="889696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000"/>
            </a:pPr>
            <a:r>
              <a:rPr lang="en-US" dirty="0"/>
              <a:t>Executions Performance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000" dirty="0"/>
              <a:t>- </a:t>
            </a:r>
            <a:r>
              <a:rPr lang="en-US" sz="3000" dirty="0" smtClean="0"/>
              <a:t>Single</a:t>
            </a:r>
            <a:r>
              <a:rPr lang="en-US" sz="3000" dirty="0"/>
              <a:t> </a:t>
            </a:r>
            <a:r>
              <a:rPr lang="en-US" sz="3000" dirty="0" smtClean="0"/>
              <a:t>Node E</a:t>
            </a:r>
            <a:r>
              <a:rPr lang="en-US" sz="3000" dirty="0" smtClean="0"/>
              <a:t>xecutions (MASS </a:t>
            </a:r>
            <a:r>
              <a:rPr lang="en-US" sz="3000" dirty="0" err="1" smtClean="0"/>
              <a:t>vs</a:t>
            </a:r>
            <a:r>
              <a:rPr lang="en-US" sz="3000" dirty="0" smtClean="0"/>
              <a:t> Spark/</a:t>
            </a:r>
            <a:r>
              <a:rPr lang="en-US" sz="3000" dirty="0" err="1" smtClean="0"/>
              <a:t>MapR</a:t>
            </a:r>
            <a:r>
              <a:rPr lang="en-US" sz="3000" dirty="0" smtClean="0"/>
              <a:t>)</a:t>
            </a:r>
            <a:endParaRPr sz="3000" dirty="0"/>
          </a:p>
        </p:txBody>
      </p:sp>
      <p:sp>
        <p:nvSpPr>
          <p:cNvPr id="458" name="Google Shape;458;p3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459" name="Google Shape;459;p3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CSS599 Faculty Research</a:t>
            </a:r>
            <a:endParaRPr/>
          </a:p>
        </p:txBody>
      </p:sp>
      <p:sp>
        <p:nvSpPr>
          <p:cNvPr id="460" name="Google Shape;460;p3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461" name="Google Shape;461;p33" descr="MassSparkMapR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339" y="2002262"/>
            <a:ext cx="6536267" cy="4407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4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698BAC7-EFD1-4365-8636-157F97BA6E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4CEA57-FA14-4525-A2DE-F8022A146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103" y="1791575"/>
            <a:ext cx="4494534" cy="4369723"/>
          </a:xfrm>
          <a:prstGeom prst="rect">
            <a:avLst/>
          </a:prstGeom>
        </p:spPr>
      </p:pic>
      <p:sp>
        <p:nvSpPr>
          <p:cNvPr id="5" name="Google Shape;457;p33">
            <a:extLst>
              <a:ext uri="{FF2B5EF4-FFF2-40B4-BE49-F238E27FC236}">
                <a16:creationId xmlns:a16="http://schemas.microsoft.com/office/drawing/2014/main" xmlns="" id="{443A66C2-36E0-4970-BF06-8DD7EBF388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0761" y="666021"/>
            <a:ext cx="8563799" cy="134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dirty="0"/>
              <a:t>Executions Performance </a:t>
            </a:r>
            <a:br>
              <a:rPr lang="en-US" dirty="0"/>
            </a:br>
            <a:r>
              <a:rPr lang="en-US" sz="3000" dirty="0"/>
              <a:t>- Parallel-executions (MASS </a:t>
            </a:r>
            <a:r>
              <a:rPr lang="en-US" sz="3000" dirty="0" err="1" smtClean="0"/>
              <a:t>vs</a:t>
            </a:r>
            <a:r>
              <a:rPr lang="en-US" sz="3000" dirty="0" smtClean="0"/>
              <a:t> </a:t>
            </a:r>
            <a:r>
              <a:rPr lang="en-US" sz="3000" dirty="0"/>
              <a:t>Spark)</a:t>
            </a:r>
            <a:r>
              <a:rPr lang="en-US" sz="3200" dirty="0"/>
              <a:t/>
            </a:r>
            <a:br>
              <a:rPr lang="en-US" sz="3200" dirty="0"/>
            </a:br>
            <a:endParaRPr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92D217-C0EC-4484-BDE4-FA4DDBA534C0}"/>
              </a:ext>
            </a:extLst>
          </p:cNvPr>
          <p:cNvSpPr/>
          <p:nvPr/>
        </p:nvSpPr>
        <p:spPr>
          <a:xfrm>
            <a:off x="579122" y="2048406"/>
            <a:ext cx="36382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Spark performed better than MASS in BFS and TSP, but its CPU scalability could not outperform MASS in TC, </a:t>
            </a:r>
            <a:r>
              <a:rPr lang="en-US" sz="1800" dirty="0" err="1"/>
              <a:t>KMeans</a:t>
            </a:r>
            <a:r>
              <a:rPr lang="en-US" sz="1800" dirty="0"/>
              <a:t>, and KNN.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MASS reads data in places directly from each computing node’s /</a:t>
            </a:r>
            <a:r>
              <a:rPr lang="en-US" sz="1800" dirty="0" err="1"/>
              <a:t>tmp</a:t>
            </a:r>
            <a:r>
              <a:rPr lang="en-US" sz="18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Spark creates an RDD in main(). Then distributed to the other cluster nodes. </a:t>
            </a:r>
          </a:p>
          <a:p>
            <a:r>
              <a:rPr lang="en-US" sz="1800" dirty="0">
                <a:sym typeface="Wingdings" panose="05000000000000000000" pitchFamily="2" charset="2"/>
              </a:rPr>
              <a:t>     </a:t>
            </a:r>
            <a:r>
              <a:rPr lang="en-US" sz="1800" dirty="0"/>
              <a:t>overhead.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9A13E9-58FD-4DC5-B312-AA457F4B6119}"/>
              </a:ext>
            </a:extLst>
          </p:cNvPr>
          <p:cNvSpPr/>
          <p:nvPr/>
        </p:nvSpPr>
        <p:spPr>
          <a:xfrm>
            <a:off x="260315" y="0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427996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69" y="376442"/>
            <a:ext cx="8229600" cy="990600"/>
          </a:xfrm>
        </p:spPr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4040" y="1286284"/>
            <a:ext cx="8761402" cy="2552056"/>
          </a:xfrm>
        </p:spPr>
        <p:txBody>
          <a:bodyPr/>
          <a:lstStyle/>
          <a:p>
            <a:r>
              <a:rPr lang="en-US" sz="2000" dirty="0" smtClean="0"/>
              <a:t>Our benchmark tests implied each platform’s </a:t>
            </a:r>
            <a:r>
              <a:rPr lang="en-US" sz="2000" dirty="0"/>
              <a:t>different strength in data analysis, rather than </a:t>
            </a:r>
            <a:r>
              <a:rPr lang="en-US" sz="2000" dirty="0" smtClean="0"/>
              <a:t>identified one </a:t>
            </a:r>
            <a:r>
              <a:rPr lang="en-US" sz="2000" dirty="0"/>
              <a:t>as the best all-around tool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131445" indent="0">
              <a:buNone/>
            </a:pP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Look for our names in IEEE Computer!</a:t>
            </a:r>
          </a:p>
          <a:p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25</a:t>
            </a:fld>
            <a:endParaRPr lang="uk-U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98726"/>
              </p:ext>
            </p:extLst>
          </p:nvPr>
        </p:nvGraphicFramePr>
        <p:xfrm>
          <a:off x="749143" y="2138984"/>
          <a:ext cx="7990856" cy="1112520"/>
        </p:xfrm>
        <a:graphic>
          <a:graphicData uri="http://schemas.openxmlformats.org/drawingml/2006/table">
            <a:tbl>
              <a:tblPr firstRow="1" bandRow="1">
                <a:tableStyleId>{0A7CC955-A720-430F-B745-1DB1E26744E3}</a:tableStyleId>
              </a:tblPr>
              <a:tblGrid>
                <a:gridCol w="3995428"/>
                <a:gridCol w="39954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Spark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err="1" smtClean="0"/>
                        <a:t>MapReduce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Constructing data structures in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Streaming</a:t>
                      </a:r>
                      <a:r>
                        <a:rPr lang="en-US" baseline="0" dirty="0" smtClean="0"/>
                        <a:t> plain data through memory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Good at navigating agents over numerical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 at alpha-numerical mix</a:t>
                      </a:r>
                      <a:r>
                        <a:rPr lang="en-US" baseline="0" dirty="0" smtClean="0"/>
                        <a:t> data points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78" y="3801700"/>
            <a:ext cx="4366431" cy="26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4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8424863" cy="109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Past Student Research Outcome</a:t>
            </a:r>
            <a:br>
              <a:rPr lang="en-US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600" dirty="0" err="1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gradudate</a:t>
            </a:r>
            <a:r>
              <a:rPr lang="en-US" sz="16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students in red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lang="en-US" sz="16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undergraduate students in blue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, listed below)</a:t>
            </a:r>
            <a:endParaRPr dirty="0"/>
          </a:p>
        </p:txBody>
      </p:sp>
      <p:sp>
        <p:nvSpPr>
          <p:cNvPr id="468" name="Google Shape;468;p34"/>
          <p:cNvSpPr txBox="1">
            <a:spLocks noGrp="1"/>
          </p:cNvSpPr>
          <p:nvPr>
            <p:ph type="body" idx="1"/>
          </p:nvPr>
        </p:nvSpPr>
        <p:spPr>
          <a:xfrm>
            <a:off x="740596" y="1629034"/>
            <a:ext cx="8110538" cy="490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 smtClean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Lisa </a:t>
            </a:r>
            <a:r>
              <a:rPr lang="en-US" sz="1000" dirty="0" err="1" smtClean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Kosiachenko</a:t>
            </a:r>
            <a:r>
              <a:rPr lang="en-US" sz="1000" dirty="0" smtClean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Nathaniel Hart, </a:t>
            </a:r>
            <a:r>
              <a:rPr lang="en-US" sz="1000" dirty="0" smtClean="0">
                <a:solidFill>
                  <a:srgbClr val="2929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Munehiro Fukuda, MASS CUDA: A General GPU Parallelization Framework for Agent-Based Models,  In Proc. Of PAAMS, Avila, Spain, pages 139-152, June, 2019</a:t>
            </a:r>
          </a:p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 smtClean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Yun</a:t>
            </a:r>
            <a:r>
              <a:rPr lang="en-US" sz="10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-Ming Shih, Collin Gordon, 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Munehiro Fukuda, Jasper van de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Ven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Christian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Frekas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Translation of String-and-Pin-Based Shortest Path Construction into Data-Scalable Agent-Based Computational Models, WSC 2018,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Gothemburg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Sweden, December 10-13 2018</a:t>
            </a:r>
            <a:endParaRPr dirty="0"/>
          </a:p>
          <a:p>
            <a:pPr marL="182880" lvl="0" indent="-182880" algn="l" rtl="0">
              <a:spcBef>
                <a:spcPts val="20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Craig Shih</a:t>
            </a:r>
            <a:r>
              <a:rPr lang="en-US" sz="10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Caleb Yang, 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Munehiro Fukuda, Benchmarking the Agent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Descriptivity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 of Multi-Agent Simulators, In Proc. of PAAMS/MAS&amp;S, Toledo, Spain, June 20-22, 2018</a:t>
            </a:r>
            <a:endParaRPr dirty="0"/>
          </a:p>
          <a:p>
            <a:pPr marL="182880" lvl="0" indent="-182880" algn="l" rtl="0">
              <a:spcBef>
                <a:spcPts val="20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Collin Gordon, 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Munehiro Fukuda, Demonstration of Agent-Based Clustering and Classification Algorithms, In Proc. of PAAMS/MAS&amp;S, Toledo, Spain, June 20-22, 2018</a:t>
            </a:r>
            <a:endParaRPr sz="1000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" lvl="0" indent="-182880" algn="l" rtl="0">
              <a:spcBef>
                <a:spcPts val="20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Christopher </a:t>
            </a:r>
            <a:r>
              <a:rPr lang="en-US" sz="1000" dirty="0" err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Bowzer</a:t>
            </a:r>
            <a:r>
              <a:rPr lang="en-US" sz="10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Benjamin </a:t>
            </a:r>
            <a:r>
              <a:rPr lang="en-US" sz="1000" dirty="0" err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Phan</a:t>
            </a:r>
            <a:r>
              <a:rPr lang="en-US" sz="10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Kasey Cohen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Munehrio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 Fukuda, </a:t>
            </a:r>
            <a:r>
              <a:rPr lang="en-US" sz="10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Collision-Free Agent Migration in Spatial Simulation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In Proc. of the Joint Agent-oriented Workshops in Synergy JAWS, Prague, Czech Republic, September 3-6, 2017</a:t>
            </a:r>
            <a:endParaRPr dirty="0"/>
          </a:p>
          <a:p>
            <a:pPr marL="182880" lvl="0" indent="-182880" algn="l" rtl="0">
              <a:spcBef>
                <a:spcPts val="20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Jason </a:t>
            </a:r>
            <a:r>
              <a:rPr lang="en-US" sz="1000" dirty="0" err="1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Woodring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0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Matthew Sel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l, Munehiro Fukuda,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Hazeline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 Asuncion, Eric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Salathe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0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A Multi-Agent Parallel Approach to Analyzing Large Climate Data Sets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The 37th IEEE International Conference on Distributed Computing Systems, pages 1639-1648, Atlanta, GA, June 5-8, 2017 </a:t>
            </a:r>
            <a:endParaRPr dirty="0"/>
          </a:p>
          <a:p>
            <a:pPr marL="182880" lvl="0" indent="-182880" algn="l" rtl="0">
              <a:spcBef>
                <a:spcPts val="20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Andrew Andersen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Wooyoung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 Kim, and Munehiro Fukuda, MASS-based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NemoProfile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 Construction for an Efficient Network Motif Search, 2016 Big Data and Cloud Computing – BDCloud’16, October 8-10, 2016</a:t>
            </a:r>
            <a:endParaRPr dirty="0"/>
          </a:p>
          <a:p>
            <a:pPr marL="182880" lvl="0" indent="-182880" algn="l" rtl="0">
              <a:spcBef>
                <a:spcPts val="20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 err="1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Zhiyuan</a:t>
            </a:r>
            <a:r>
              <a:rPr lang="en-US" sz="10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Munehiro Fukuda, </a:t>
            </a:r>
            <a:r>
              <a:rPr lang="en-US" sz="10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A Multi-Agent Spatial Simulation Library for Parallelizing Transport Simulation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the 2015 Winter Simulation Conference - </a:t>
            </a:r>
            <a:r>
              <a:rPr lang="en-US" sz="10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WSC 2015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Newport Beach, December 6-9, 2015 – </a:t>
            </a:r>
            <a:r>
              <a:rPr lang="en-US" sz="1000" b="1" dirty="0">
                <a:latin typeface="Helvetica Neue"/>
                <a:ea typeface="Helvetica Neue"/>
                <a:cs typeface="Helvetica Neue"/>
                <a:sym typeface="Helvetica Neue"/>
              </a:rPr>
              <a:t>Received another paper invitation</a:t>
            </a:r>
            <a:endParaRPr dirty="0"/>
          </a:p>
          <a:p>
            <a:pPr marL="182880" lvl="0" indent="-182880" algn="l" rtl="0">
              <a:spcBef>
                <a:spcPts val="20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 err="1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Bhargav</a:t>
            </a:r>
            <a:r>
              <a:rPr lang="en-US" sz="10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000" dirty="0" err="1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Mistry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Munehiro Fukuda, Dynamic Load Balancing in Multi-Agent Spatial Simulation, submitted to 2015 IEEE Pacific Rim Conference on Communications, Computers and Signal Processing - PACRIM’15, Victoria, BC, Canada, August 24-26, 2015 – </a:t>
            </a:r>
            <a:r>
              <a:rPr lang="en-US" sz="1000" b="1" dirty="0">
                <a:latin typeface="Helvetica Neue"/>
                <a:ea typeface="Helvetica Neue"/>
                <a:cs typeface="Helvetica Neue"/>
                <a:sym typeface="Helvetica Neue"/>
              </a:rPr>
              <a:t>Best Paper Award</a:t>
            </a:r>
            <a:endParaRPr dirty="0"/>
          </a:p>
          <a:p>
            <a:pPr marL="182880" lvl="0" indent="-182880" algn="l" rtl="0">
              <a:spcBef>
                <a:spcPts val="20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Matthew </a:t>
            </a:r>
            <a:r>
              <a:rPr lang="en-US" sz="1000" dirty="0" err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Kipps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Wooyoung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 Kim, Munehiro Fukuda, Agent and Spatial Based Parallelization of Biological Network Motif Search, submitted to 17</a:t>
            </a:r>
            <a:r>
              <a:rPr lang="en-US" sz="1000" baseline="30000" dirty="0"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 IEEE Int’l Conference on High Performance and Communication, New York, August 24-26, 2015</a:t>
            </a:r>
            <a:endParaRPr dirty="0"/>
          </a:p>
          <a:p>
            <a:pPr marL="182880" lvl="0" indent="-182880" algn="l" rtl="0">
              <a:spcBef>
                <a:spcPts val="20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Brett </a:t>
            </a:r>
            <a:r>
              <a:rPr lang="en-US" sz="1000" dirty="0" err="1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Yasutake</a:t>
            </a:r>
            <a:r>
              <a:rPr lang="en-US" sz="10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000" dirty="0" err="1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Niko</a:t>
            </a:r>
            <a:r>
              <a:rPr lang="en-US" sz="10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Simonson, Jason </a:t>
            </a:r>
            <a:r>
              <a:rPr lang="en-US" sz="1000" dirty="0" err="1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Woodring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0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Nathan Duncan, William </a:t>
            </a:r>
            <a:r>
              <a:rPr lang="en-US" sz="1000" dirty="0" err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Pfeffer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Hazeline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 Asuncion, Munehiro Fukuda, Eric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Salathe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Supporting Provenance in Climate Science Research, In Proc. of 7th International Conference on Information, Process, and Knowledge Management, </a:t>
            </a: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eKnow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 2015, Lisbon, Portugal, February 22-27, 2015 – </a:t>
            </a:r>
            <a:r>
              <a:rPr lang="en-US" sz="1000" b="1" dirty="0">
                <a:latin typeface="Helvetica Neue"/>
                <a:ea typeface="Helvetica Neue"/>
                <a:cs typeface="Helvetica Neue"/>
                <a:sym typeface="Helvetica Neue"/>
              </a:rPr>
              <a:t>Best Paper Award</a:t>
            </a:r>
            <a:endParaRPr dirty="0"/>
          </a:p>
          <a:p>
            <a:pPr marL="182880" lvl="0" indent="-182880" algn="l" rtl="0">
              <a:spcBef>
                <a:spcPts val="20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Timothy Chuang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Munehiro Fukuda, </a:t>
            </a:r>
            <a:r>
              <a:rPr lang="en-US" sz="10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A Parallel Multi-Agent Spatial Simulation Environment for Cluster Systems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In Proc. of the 16th IEEE International Conference on Computational Science and Engineering - </a:t>
            </a:r>
            <a:r>
              <a:rPr lang="en-US" sz="10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CSE 2013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pages 143-150, Sydney, Australia, December 3-5, 2013</a:t>
            </a:r>
            <a:endParaRPr dirty="0"/>
          </a:p>
          <a:p>
            <a:pPr marL="182880" lvl="0" indent="-182880" algn="l" rtl="0">
              <a:spcBef>
                <a:spcPts val="200"/>
              </a:spcBef>
              <a:spcAft>
                <a:spcPts val="0"/>
              </a:spcAft>
              <a:buSzPts val="850"/>
              <a:buChar char="•"/>
            </a:pPr>
            <a:r>
              <a:rPr lang="en-US" sz="1000" dirty="0" err="1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Somu</a:t>
            </a:r>
            <a:r>
              <a:rPr lang="en-US" sz="10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000" dirty="0" err="1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Jabayalan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Munehiro Fukuda, </a:t>
            </a:r>
            <a:r>
              <a:rPr lang="en-US" sz="10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Field-Based Job Dispatch and Migration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In Proc. of 2013 IEEE Pacific Rim Conference on Communications, Computers and Signal Processing - </a:t>
            </a:r>
            <a:r>
              <a:rPr lang="en-US" sz="10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PACRIM'13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, pages 52-57, Victoria, BC, Canada, August 27-29, 2013</a:t>
            </a:r>
            <a:endParaRPr dirty="0"/>
          </a:p>
        </p:txBody>
      </p:sp>
      <p:sp>
        <p:nvSpPr>
          <p:cNvPr id="469" name="Google Shape;469;p3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CSS599 Faculty Research</a:t>
            </a:r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0" name="Google Shape;470;p3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/>
              <a:t>Nov 13</a:t>
            </a:r>
            <a:r>
              <a:rPr lang="en-US" sz="1400" baseline="30000" dirty="0"/>
              <a:t>th</a:t>
            </a:r>
            <a:r>
              <a:rPr lang="en-US" sz="1400" dirty="0"/>
              <a:t>, 2019</a:t>
            </a:r>
          </a:p>
        </p:txBody>
      </p:sp>
      <p:sp>
        <p:nvSpPr>
          <p:cNvPr id="471" name="Google Shape;471;p3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fld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dirty="0"/>
              <a:t>MASS Project Summary</a:t>
            </a:r>
            <a:br>
              <a:rPr lang="en-US" dirty="0"/>
            </a:b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800" dirty="0" err="1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gradudate</a:t>
            </a:r>
            <a:r>
              <a:rPr lang="en-US" sz="1800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students in red 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lang="en-US" sz="18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undergraduate students in blue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, listed below)</a:t>
            </a:r>
            <a:endParaRPr sz="1800" dirty="0"/>
          </a:p>
        </p:txBody>
      </p:sp>
      <p:sp>
        <p:nvSpPr>
          <p:cNvPr id="477" name="Google Shape;477;p3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478" name="Google Shape;478;p3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CSS599 Faculty Research</a:t>
            </a:r>
            <a:endParaRPr/>
          </a:p>
        </p:txBody>
      </p:sp>
      <p:sp>
        <p:nvSpPr>
          <p:cNvPr id="479" name="Google Shape;479;p3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graphicFrame>
        <p:nvGraphicFramePr>
          <p:cNvPr id="480" name="Google Shape;480;p35"/>
          <p:cNvGraphicFramePr/>
          <p:nvPr>
            <p:extLst>
              <p:ext uri="{D42A27DB-BD31-4B8C-83A1-F6EECF244321}">
                <p14:modId xmlns:p14="http://schemas.microsoft.com/office/powerpoint/2010/main" val="1316476705"/>
              </p:ext>
            </p:extLst>
          </p:nvPr>
        </p:nvGraphicFramePr>
        <p:xfrm>
          <a:off x="185501" y="1645478"/>
          <a:ext cx="8854153" cy="4386845"/>
        </p:xfrm>
        <a:graphic>
          <a:graphicData uri="http://schemas.openxmlformats.org/drawingml/2006/table">
            <a:tbl>
              <a:tblPr firstRow="1" bandRow="1">
                <a:noFill/>
                <a:tableStyleId>{0A7CC955-A720-430F-B745-1DB1E26744E3}</a:tableStyleId>
              </a:tblPr>
              <a:tblGrid>
                <a:gridCol w="1705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8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39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80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Projects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CUDA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C++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Java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2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Benchmark / Application Development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Social/Behavioral/Economical Applications </a:t>
                      </a:r>
                      <a:r>
                        <a:rPr lang="en-US" sz="1000" dirty="0" smtClean="0">
                          <a:solidFill>
                            <a:srgbClr val="3366FF"/>
                          </a:solidFill>
                        </a:rPr>
                        <a:t>(</a:t>
                      </a:r>
                      <a:r>
                        <a:rPr lang="en-US" sz="1000" baseline="0" dirty="0" smtClean="0">
                          <a:solidFill>
                            <a:srgbClr val="3366FF"/>
                          </a:solidFill>
                        </a:rPr>
                        <a:t>1 more student</a:t>
                      </a:r>
                      <a:r>
                        <a:rPr lang="en-US" sz="1000" dirty="0" smtClean="0">
                          <a:solidFill>
                            <a:srgbClr val="3366FF"/>
                          </a:solidFill>
                        </a:rPr>
                        <a:t>)</a:t>
                      </a:r>
                      <a:endParaRPr sz="1000" dirty="0">
                        <a:solidFill>
                          <a:srgbClr val="3366F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Comparing with </a:t>
                      </a:r>
                      <a:r>
                        <a:rPr lang="en-US" sz="1000" dirty="0" err="1"/>
                        <a:t>RepastHPC</a:t>
                      </a:r>
                      <a:r>
                        <a:rPr lang="en-US" sz="1000" dirty="0"/>
                        <a:t> / FLAME </a:t>
                      </a:r>
                      <a:r>
                        <a:rPr lang="en-US" sz="1000" dirty="0">
                          <a:solidFill>
                            <a:srgbClr val="3366FF"/>
                          </a:solidFill>
                        </a:rPr>
                        <a:t>(Panther)</a:t>
                      </a:r>
                      <a:endParaRPr sz="1000" dirty="0">
                        <a:solidFill>
                          <a:srgbClr val="3366F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ML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Applications</a:t>
                      </a:r>
                      <a:r>
                        <a:rPr lang="en-US" sz="1000" dirty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rgbClr val="800000"/>
                          </a:solidFill>
                        </a:rPr>
                        <a:t>(Chang)</a:t>
                      </a:r>
                      <a:endParaRPr sz="1000" dirty="0">
                        <a:solidFill>
                          <a:srgbClr val="80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</a:rPr>
                        <a:t>Geometric Problem</a:t>
                      </a:r>
                      <a:r>
                        <a:rPr lang="en-US" sz="1000" dirty="0" smtClean="0">
                          <a:solidFill>
                            <a:srgbClr val="800000"/>
                          </a:solidFill>
                        </a:rPr>
                        <a:t>(</a:t>
                      </a:r>
                      <a:r>
                        <a:rPr lang="en-US" sz="1000" dirty="0" err="1" smtClean="0">
                          <a:solidFill>
                            <a:srgbClr val="800000"/>
                          </a:solidFill>
                        </a:rPr>
                        <a:t>Saranya</a:t>
                      </a:r>
                      <a:r>
                        <a:rPr lang="en-US" sz="1000" dirty="0" smtClean="0">
                          <a:solidFill>
                            <a:srgbClr val="800000"/>
                          </a:solidFill>
                        </a:rPr>
                        <a:t> G)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>
                          <a:solidFill>
                            <a:srgbClr val="292934"/>
                          </a:solidFill>
                        </a:rPr>
                        <a:t>Bioinformatics</a:t>
                      </a:r>
                      <a:r>
                        <a:rPr lang="en-US" sz="1000" baseline="0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rgbClr val="800000"/>
                          </a:solidFill>
                        </a:rPr>
                        <a:t>(</a:t>
                      </a:r>
                      <a:r>
                        <a:rPr lang="en-US" sz="1000" baseline="0" dirty="0" err="1" smtClean="0">
                          <a:solidFill>
                            <a:srgbClr val="800000"/>
                          </a:solidFill>
                        </a:rPr>
                        <a:t>Saranya</a:t>
                      </a:r>
                      <a:r>
                        <a:rPr lang="en-US" sz="1000" baseline="0" dirty="0" smtClean="0">
                          <a:solidFill>
                            <a:srgbClr val="800000"/>
                          </a:solidFill>
                        </a:rPr>
                        <a:t> D)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DB extensions </a:t>
                      </a:r>
                      <a:r>
                        <a:rPr lang="en-US" sz="1000" b="1" baseline="0" dirty="0" smtClean="0">
                          <a:solidFill>
                            <a:srgbClr val="800000"/>
                          </a:solidFill>
                        </a:rPr>
                        <a:t>(1 more student)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Climate science </a:t>
                      </a:r>
                      <a:r>
                        <a:rPr lang="en-US" sz="1000" b="1" baseline="0" dirty="0" smtClean="0">
                          <a:solidFill>
                            <a:srgbClr val="800000"/>
                          </a:solidFill>
                        </a:rPr>
                        <a:t>(1 more student)</a:t>
                      </a:r>
                      <a:endParaRPr sz="1000" b="1" dirty="0">
                        <a:solidFill>
                          <a:srgbClr val="8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49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Hybrid / Multi-GPUs / GPU </a:t>
                      </a:r>
                      <a:r>
                        <a:rPr lang="en-US" sz="1000" dirty="0" smtClean="0"/>
                        <a:t>Cluster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Hybrid </a:t>
                      </a:r>
                      <a:r>
                        <a:rPr lang="en-US" sz="1000" dirty="0"/>
                        <a:t>with C+</a:t>
                      </a:r>
                      <a:r>
                        <a:rPr lang="en-US" sz="1000" dirty="0" smtClean="0"/>
                        <a:t>+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 smtClean="0">
                          <a:solidFill>
                            <a:srgbClr val="800000"/>
                          </a:solidFill>
                        </a:rPr>
                        <a:t>(Ali)</a:t>
                      </a:r>
                      <a:endParaRPr sz="1000" dirty="0">
                        <a:solidFill>
                          <a:srgbClr val="80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smtClean="0"/>
                        <a:t>Multi-GPUs </a:t>
                      </a:r>
                      <a:r>
                        <a:rPr lang="en-US" sz="1000" b="1" dirty="0" smtClean="0">
                          <a:solidFill>
                            <a:srgbClr val="800000"/>
                          </a:solidFill>
                        </a:rPr>
                        <a:t>(1 more student)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smtClean="0"/>
                        <a:t>GPU Cluster</a:t>
                      </a:r>
                      <a:r>
                        <a:rPr lang="en-US" sz="1000" b="1" dirty="0" smtClean="0">
                          <a:solidFill>
                            <a:srgbClr val="800000"/>
                          </a:solidFill>
                        </a:rPr>
                        <a:t> (1 more student)</a:t>
                      </a:r>
                      <a:endParaRPr sz="1000" b="1" dirty="0">
                        <a:solidFill>
                          <a:srgbClr val="8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Hybrid </a:t>
                      </a:r>
                      <a:r>
                        <a:rPr lang="en-US" sz="1000" dirty="0"/>
                        <a:t>with CUDA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292934"/>
                          </a:solidFill>
                        </a:rPr>
                        <a:t>C++/CUDA</a:t>
                      </a:r>
                      <a:r>
                        <a:rPr lang="en-US" sz="1000" b="1" baseline="0" dirty="0" smtClean="0">
                          <a:solidFill>
                            <a:srgbClr val="292934"/>
                          </a:solidFill>
                        </a:rPr>
                        <a:t> delegation </a:t>
                      </a:r>
                      <a:r>
                        <a:rPr lang="en-US" sz="1000" b="1" dirty="0" smtClean="0">
                          <a:solidFill>
                            <a:srgbClr val="800000"/>
                          </a:solidFill>
                        </a:rPr>
                        <a:t>(1 more student)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29293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2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Agent </a:t>
                      </a:r>
                      <a:r>
                        <a:rPr lang="en-US" sz="1000" dirty="0" err="1" smtClean="0"/>
                        <a:t>Descriptivity</a:t>
                      </a:r>
                      <a:r>
                        <a:rPr lang="en-US" sz="1000" dirty="0" smtClean="0"/>
                        <a:t> Research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TBD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Asynchronous</a:t>
                      </a:r>
                      <a:r>
                        <a:rPr lang="en-US" sz="1000" baseline="0" dirty="0" smtClean="0"/>
                        <a:t> agent </a:t>
                      </a:r>
                      <a:r>
                        <a:rPr lang="en-US" sz="1000" baseline="0" dirty="0" err="1" smtClean="0"/>
                        <a:t>behaviours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>
                          <a:solidFill>
                            <a:srgbClr val="3366FF"/>
                          </a:solidFill>
                        </a:rPr>
                        <a:t>(Josh)</a:t>
                      </a:r>
                      <a:endParaRPr sz="1000" dirty="0">
                        <a:solidFill>
                          <a:srgbClr val="3366F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Agent annotations and communication </a:t>
                      </a:r>
                      <a:r>
                        <a:rPr lang="en-US" sz="1000" dirty="0" smtClean="0">
                          <a:solidFill>
                            <a:srgbClr val="800000"/>
                          </a:solidFill>
                        </a:rPr>
                        <a:t>(</a:t>
                      </a:r>
                      <a:r>
                        <a:rPr lang="en-US" sz="1000" dirty="0">
                          <a:solidFill>
                            <a:srgbClr val="800000"/>
                          </a:solidFill>
                        </a:rPr>
                        <a:t>Sell)</a:t>
                      </a:r>
                      <a:endParaRPr sz="1000" dirty="0">
                        <a:solidFill>
                          <a:srgbClr val="8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Agent-Navigable</a:t>
                      </a:r>
                      <a:r>
                        <a:rPr lang="en-US" sz="1000" baseline="0" dirty="0" smtClean="0"/>
                        <a:t> Space Constructions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/>
                        <a:t>TBD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The same as </a:t>
                      </a:r>
                      <a:r>
                        <a:rPr lang="en-US" sz="1000" dirty="0" smtClean="0"/>
                        <a:t>Java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>
                          <a:solidFill>
                            <a:srgbClr val="3366FF"/>
                          </a:solidFill>
                        </a:rPr>
                        <a:t>(1 more student)</a:t>
                      </a:r>
                      <a:endParaRPr sz="1000" dirty="0">
                        <a:solidFill>
                          <a:srgbClr val="3366F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Graphs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smtClean="0">
                          <a:solidFill>
                            <a:srgbClr val="800000"/>
                          </a:solidFill>
                        </a:rPr>
                        <a:t>(Justin)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aseline="0" dirty="0" smtClean="0"/>
                        <a:t>Geometric Space and Trees </a:t>
                      </a:r>
                      <a:r>
                        <a:rPr lang="en-US" sz="1000" baseline="0" dirty="0" smtClean="0">
                          <a:solidFill>
                            <a:srgbClr val="800000"/>
                          </a:solidFill>
                        </a:rPr>
                        <a:t>(</a:t>
                      </a:r>
                      <a:r>
                        <a:rPr lang="en-US" sz="1000" baseline="0" dirty="0" err="1" smtClean="0">
                          <a:solidFill>
                            <a:srgbClr val="800000"/>
                          </a:solidFill>
                        </a:rPr>
                        <a:t>Yuna</a:t>
                      </a:r>
                      <a:r>
                        <a:rPr lang="en-US" sz="1000" baseline="0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  <a:endParaRPr sz="1000" dirty="0">
                        <a:solidFill>
                          <a:srgbClr val="8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Interactive Computation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A6A6A6"/>
                          </a:solidFill>
                        </a:rPr>
                        <a:t>N/A</a:t>
                      </a:r>
                      <a:endParaRPr sz="1000" dirty="0">
                        <a:solidFill>
                          <a:srgbClr val="A6A6A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r-IN" sz="1000" dirty="0" smtClean="0">
                          <a:solidFill>
                            <a:srgbClr val="A6A6A6"/>
                          </a:solidFill>
                        </a:rPr>
                        <a:t>N/A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3366F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Jshell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Rollback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features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800000"/>
                          </a:solidFill>
                        </a:rPr>
                        <a:t>(Nasser</a:t>
                      </a:r>
                      <a:r>
                        <a:rPr lang="en-US" sz="1000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Py4J extension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rgbClr val="800000"/>
                          </a:solidFill>
                        </a:rPr>
                        <a:t>(1 more student)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Connection to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</a:rPr>
                        <a:t>visualizaiton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tools </a:t>
                      </a:r>
                      <a:r>
                        <a:rPr lang="en-US" sz="1000" b="1" baseline="0" dirty="0" smtClean="0">
                          <a:solidFill>
                            <a:srgbClr val="800000"/>
                          </a:solidFill>
                        </a:rPr>
                        <a:t>(1 more student)</a:t>
                      </a:r>
                      <a:endParaRPr sz="1000" b="1" dirty="0">
                        <a:solidFill>
                          <a:srgbClr val="8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14774" y="2097531"/>
            <a:ext cx="3210612" cy="820463"/>
          </a:xfrm>
          <a:prstGeom prst="rect">
            <a:avLst/>
          </a:prstGeom>
          <a:solidFill>
            <a:srgbClr val="800000">
              <a:alpha val="10000"/>
            </a:srgbClr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7828" y="2946532"/>
            <a:ext cx="1990579" cy="577891"/>
          </a:xfrm>
          <a:prstGeom prst="rect">
            <a:avLst/>
          </a:prstGeom>
          <a:solidFill>
            <a:srgbClr val="800000">
              <a:alpha val="10000"/>
            </a:srgbClr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14774" y="2960801"/>
            <a:ext cx="3203477" cy="556488"/>
          </a:xfrm>
          <a:prstGeom prst="rect">
            <a:avLst/>
          </a:prstGeom>
          <a:solidFill>
            <a:srgbClr val="800000">
              <a:alpha val="10000"/>
            </a:srgbClr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14774" y="5350845"/>
            <a:ext cx="3210612" cy="649236"/>
          </a:xfrm>
          <a:prstGeom prst="rect">
            <a:avLst/>
          </a:prstGeom>
          <a:solidFill>
            <a:srgbClr val="800000">
              <a:alpha val="10000"/>
            </a:srgbClr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Expected Activities</a:t>
            </a:r>
            <a:endParaRPr dirty="0"/>
          </a:p>
        </p:txBody>
      </p:sp>
      <p:sp>
        <p:nvSpPr>
          <p:cNvPr id="686" name="Google Shape;686;p4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40"/>
              <a:buFont typeface="Helvetica Neue"/>
              <a:buAutoNum type="arabicPeriod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Research Group Meetings</a:t>
            </a:r>
            <a:endParaRPr sz="1800" dirty="0"/>
          </a:p>
          <a:p>
            <a:pPr marL="914400" lvl="1" indent="-51435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Weekly status report to your lab mates</a:t>
            </a:r>
            <a:endParaRPr sz="1800" dirty="0"/>
          </a:p>
          <a:p>
            <a:pPr marL="914400" lvl="1" indent="-51435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Quarterly research presentation</a:t>
            </a:r>
            <a:endParaRPr sz="1800" dirty="0"/>
          </a:p>
          <a:p>
            <a:pPr marL="514350" lvl="0" indent="-514350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Helvetica Neue"/>
              <a:buAutoNum type="arabicPeriod"/>
            </a:pPr>
            <a:r>
              <a:rPr lang="en-US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Individual 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Meetings</a:t>
            </a:r>
            <a:endParaRPr sz="1800" dirty="0"/>
          </a:p>
          <a:p>
            <a:pPr marL="914400" lvl="1" indent="-51435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Weekly progress discussions, code reviews, etc. with the professor, (i.e., me).</a:t>
            </a:r>
            <a:endParaRPr sz="1800" dirty="0"/>
          </a:p>
          <a:p>
            <a:pPr marL="514350" lvl="0" indent="-514350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Helvetica Neue"/>
              <a:buAutoNum type="arabicPeriod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Programming</a:t>
            </a:r>
            <a:endParaRPr sz="1800" dirty="0"/>
          </a:p>
          <a:p>
            <a:pPr marL="914400" lvl="1" indent="-51435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We are a product-oriented group. You need to code something.</a:t>
            </a:r>
            <a:endParaRPr sz="1800" dirty="0"/>
          </a:p>
          <a:p>
            <a:pPr marL="514350" lvl="0" indent="-514350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Helvetica Neue"/>
              <a:buAutoNum type="arabicPeriod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Publications</a:t>
            </a:r>
            <a:endParaRPr sz="1800" dirty="0"/>
          </a:p>
          <a:p>
            <a:pPr marL="914400" lvl="1" indent="-51435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I recommend you to coauthor conference/journal papers.</a:t>
            </a:r>
            <a:endParaRPr sz="1800" dirty="0"/>
          </a:p>
        </p:txBody>
      </p:sp>
      <p:sp>
        <p:nvSpPr>
          <p:cNvPr id="687" name="Google Shape;687;p4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CSS599 Faculty Research</a:t>
            </a:r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8" name="Google Shape;688;p4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/>
              <a:t>Nov 13</a:t>
            </a:r>
            <a:r>
              <a:rPr lang="en-US" sz="1400" baseline="30000" dirty="0"/>
              <a:t>th</a:t>
            </a:r>
            <a:r>
              <a:rPr lang="en-US" sz="1400" dirty="0"/>
              <a:t>, 2019</a:t>
            </a:r>
          </a:p>
        </p:txBody>
      </p:sp>
      <p:sp>
        <p:nvSpPr>
          <p:cNvPr id="689" name="Google Shape;689;p4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28</a:t>
            </a:fld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dirty="0"/>
          </a:p>
        </p:txBody>
      </p:sp>
      <p:sp>
        <p:nvSpPr>
          <p:cNvPr id="695" name="Google Shape;695;p42"/>
          <p:cNvSpPr txBox="1">
            <a:spLocks noGrp="1"/>
          </p:cNvSpPr>
          <p:nvPr>
            <p:ph type="body" idx="1"/>
          </p:nvPr>
        </p:nvSpPr>
        <p:spPr>
          <a:xfrm>
            <a:off x="304800" y="2133600"/>
            <a:ext cx="7239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1800" dirty="0">
                <a:latin typeface="Helvetica Neue" panose="020B0604020202020204" charset="0"/>
              </a:rPr>
              <a:t>Please check:</a:t>
            </a:r>
            <a:endParaRPr sz="1800" dirty="0">
              <a:latin typeface="Helvetica Neue" panose="020B060402020202020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None/>
            </a:pPr>
            <a:r>
              <a:rPr lang="en-US" sz="1800" u="sng" dirty="0">
                <a:solidFill>
                  <a:schemeClr val="hlink"/>
                </a:solidFill>
                <a:latin typeface="Helvetica Neue" panose="020B0604020202020204" charset="0"/>
                <a:hlinkClick r:id="rId3"/>
              </a:rPr>
              <a:t>http://depts.washington.edu/dslab/</a:t>
            </a:r>
            <a:endParaRPr sz="1800" dirty="0">
              <a:latin typeface="Helvetica Neue" panose="020B060402020202020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None/>
            </a:pPr>
            <a:endParaRPr sz="1800" dirty="0"/>
          </a:p>
        </p:txBody>
      </p:sp>
      <p:sp>
        <p:nvSpPr>
          <p:cNvPr id="696" name="Google Shape;696;p4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CSS599 Faculty Research</a:t>
            </a:r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97" name="Google Shape;697;p42" descr="dsla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00" y="3429000"/>
            <a:ext cx="31496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4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/>
              <a:t>Nov 13</a:t>
            </a:r>
            <a:r>
              <a:rPr lang="en-US" sz="1400" baseline="30000" dirty="0"/>
              <a:t>th</a:t>
            </a:r>
            <a:r>
              <a:rPr lang="en-US" sz="1400" dirty="0"/>
              <a:t>, 2019</a:t>
            </a:r>
          </a:p>
        </p:txBody>
      </p:sp>
      <p:sp>
        <p:nvSpPr>
          <p:cNvPr id="699" name="Google Shape;699;p4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29</a:t>
            </a:fld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0" name="Google Shape;700;p42" descr="IMG_955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3900" y="3429000"/>
            <a:ext cx="35433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42"/>
          <p:cNvSpPr txBox="1"/>
          <p:nvPr/>
        </p:nvSpPr>
        <p:spPr>
          <a:xfrm>
            <a:off x="2057400" y="5791200"/>
            <a:ext cx="8699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2017</a:t>
            </a:r>
            <a:endParaRPr dirty="0">
              <a:latin typeface="Helvetica Neue" panose="020B0604020202020204" charset="0"/>
            </a:endParaRPr>
          </a:p>
        </p:txBody>
      </p:sp>
      <p:sp>
        <p:nvSpPr>
          <p:cNvPr id="702" name="Google Shape;702;p42"/>
          <p:cNvSpPr txBox="1"/>
          <p:nvPr/>
        </p:nvSpPr>
        <p:spPr>
          <a:xfrm>
            <a:off x="5943600" y="5791200"/>
            <a:ext cx="8699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Helvetica Neue" panose="020B0604020202020204" charset="0"/>
                <a:sym typeface="Arial"/>
              </a:rPr>
              <a:t>2018</a:t>
            </a:r>
            <a:endParaRPr dirty="0">
              <a:latin typeface="Helvetica Neue" panose="020B060402020202020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Background  </a:t>
            </a:r>
            <a:b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   - </a:t>
            </a:r>
            <a:r>
              <a:rPr lang="en-US" sz="3000" dirty="0">
                <a:latin typeface="Helvetica Neue"/>
                <a:ea typeface="Helvetica Neue"/>
                <a:cs typeface="Helvetica Neue"/>
                <a:sym typeface="Helvetica Neue"/>
              </a:rPr>
              <a:t>What is Software Agents</a:t>
            </a:r>
            <a:endParaRPr sz="3000"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Cognitive Agents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1360"/>
              <a:buChar char="•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coarse-grain execution entities that achieve network-administrative and computation-intensive task, based on their behavioral intelligence </a:t>
            </a:r>
            <a:endParaRPr sz="1800"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Reactive Agents</a:t>
            </a:r>
            <a:endParaRPr dirty="0"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4"/>
          </p:nvPr>
        </p:nvSpPr>
        <p:spPr>
          <a:xfrm>
            <a:off x="4645024" y="2174874"/>
            <a:ext cx="4122047" cy="8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fine-grain entities, each reacting to its environment with simple rules. </a:t>
            </a:r>
            <a:endParaRPr sz="1800" dirty="0"/>
          </a:p>
          <a:p>
            <a:pPr marL="182880" lvl="0" indent="-53339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" name="Google Shape;119;p15" descr="C:\Users\MFukuda.000\Desktop\paradigm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540" y="3518580"/>
            <a:ext cx="3760789" cy="282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ant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3581400"/>
            <a:ext cx="3733800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5867400" y="3048000"/>
            <a:ext cx="1638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FF0000"/>
                </a:solidFill>
                <a:sym typeface="Arial"/>
              </a:rPr>
              <a:t>Our focus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/>
              <a:t>Nov 13</a:t>
            </a:r>
            <a:r>
              <a:rPr lang="en-US" sz="1400" baseline="30000" dirty="0"/>
              <a:t>th</a:t>
            </a:r>
            <a:r>
              <a:rPr lang="en-US" sz="1400" dirty="0"/>
              <a:t>, 2019</a:t>
            </a:r>
          </a:p>
        </p:txBody>
      </p:sp>
      <p:sp>
        <p:nvSpPr>
          <p:cNvPr id="123" name="Google Shape;123;p1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CSS599 Faculty Research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build="p"/>
      <p:bldP spid="117" grpId="1" build="p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Data collective </a:t>
            </a:r>
            <a:r>
              <a:rPr lang="en-US" sz="3000" dirty="0">
                <a:latin typeface="Helvetica Neue"/>
                <a:ea typeface="Helvetica Neue"/>
                <a:cs typeface="Helvetica Neue"/>
                <a:sym typeface="Helvetica Neue"/>
              </a:rPr>
              <a:t>- MPI</a:t>
            </a:r>
            <a:endParaRPr sz="3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xmlns="" id="{2EE4D961-016E-4C15-8B81-B2C818C5B8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3710" y="6172200"/>
            <a:ext cx="7696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1">
            <a:extLst>
              <a:ext uri="{FF2B5EF4-FFF2-40B4-BE49-F238E27FC236}">
                <a16:creationId xmlns:a16="http://schemas.microsoft.com/office/drawing/2014/main" xmlns="" id="{63F4FFA8-E610-41C7-8E1B-AC3B0B43354C}"/>
              </a:ext>
            </a:extLst>
          </p:cNvPr>
          <p:cNvGrpSpPr>
            <a:grpSpLocks/>
          </p:cNvGrpSpPr>
          <p:nvPr/>
        </p:nvGrpSpPr>
        <p:grpSpPr bwMode="auto">
          <a:xfrm>
            <a:off x="963710" y="4724400"/>
            <a:ext cx="1295400" cy="1449388"/>
            <a:chOff x="838200" y="4724400"/>
            <a:chExt cx="1295400" cy="1448594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xmlns="" id="{86342CE4-99CD-449C-ABED-CCB8192AF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724400"/>
              <a:ext cx="1295400" cy="990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xmlns="" id="{AA72B092-111B-4089-8179-E740680C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4876800"/>
              <a:ext cx="762000" cy="228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CPU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xmlns="" id="{C013F758-1AC1-49CE-823F-D98915CA6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5715000"/>
              <a:ext cx="1295400" cy="228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NIC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xmlns="" id="{22B05633-F8E1-41D5-82EF-ED99E066A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52578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Memory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cxnSp>
          <p:nvCxnSpPr>
            <p:cNvPr id="10" name="Straight Connector 15">
              <a:extLst>
                <a:ext uri="{FF2B5EF4-FFF2-40B4-BE49-F238E27FC236}">
                  <a16:creationId xmlns:a16="http://schemas.microsoft.com/office/drawing/2014/main" xmlns="" id="{20EC4C4A-D088-493E-8B94-A455CA28EBE8}"/>
                </a:ext>
              </a:extLst>
            </p:cNvPr>
            <p:cNvCxnSpPr>
              <a:cxnSpLocks noChangeShapeType="1"/>
              <a:stCxn id="7" idx="2"/>
              <a:endCxn id="9" idx="0"/>
            </p:cNvCxnSpPr>
            <p:nvPr/>
          </p:nvCxnSpPr>
          <p:spPr bwMode="auto">
            <a:xfrm rot="5400000">
              <a:off x="1295400" y="5181600"/>
              <a:ext cx="152400" cy="15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1" name="Straight Connector 17">
              <a:extLst>
                <a:ext uri="{FF2B5EF4-FFF2-40B4-BE49-F238E27FC236}">
                  <a16:creationId xmlns:a16="http://schemas.microsoft.com/office/drawing/2014/main" xmlns="" id="{B71B60E4-F3A9-4853-BE0F-5D1B816B50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600" y="5181600"/>
              <a:ext cx="609600" cy="15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2" name="Straight Connector 19">
              <a:extLst>
                <a:ext uri="{FF2B5EF4-FFF2-40B4-BE49-F238E27FC236}">
                  <a16:creationId xmlns:a16="http://schemas.microsoft.com/office/drawing/2014/main" xmlns="" id="{27D621C0-005E-4730-9FA3-8B2F92CB33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14500" y="5448300"/>
              <a:ext cx="533400" cy="15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3" name="Straight Connector 40">
              <a:extLst>
                <a:ext uri="{FF2B5EF4-FFF2-40B4-BE49-F238E27FC236}">
                  <a16:creationId xmlns:a16="http://schemas.microsoft.com/office/drawing/2014/main" xmlns="" id="{B000A358-33AC-455F-A1CC-CC195C0420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408906" y="6057900"/>
              <a:ext cx="228600" cy="15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grpSp>
        <p:nvGrpSpPr>
          <p:cNvPr id="14" name="Group 42">
            <a:extLst>
              <a:ext uri="{FF2B5EF4-FFF2-40B4-BE49-F238E27FC236}">
                <a16:creationId xmlns:a16="http://schemas.microsoft.com/office/drawing/2014/main" xmlns="" id="{72B2E58E-C280-46AD-BDE1-5BB7CC07A790}"/>
              </a:ext>
            </a:extLst>
          </p:cNvPr>
          <p:cNvGrpSpPr>
            <a:grpSpLocks/>
          </p:cNvGrpSpPr>
          <p:nvPr/>
        </p:nvGrpSpPr>
        <p:grpSpPr bwMode="auto">
          <a:xfrm>
            <a:off x="3173510" y="4722813"/>
            <a:ext cx="1295400" cy="1449387"/>
            <a:chOff x="838200" y="4724400"/>
            <a:chExt cx="1295400" cy="1448594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5" name="Rectangle 43">
              <a:extLst>
                <a:ext uri="{FF2B5EF4-FFF2-40B4-BE49-F238E27FC236}">
                  <a16:creationId xmlns:a16="http://schemas.microsoft.com/office/drawing/2014/main" xmlns="" id="{A1AFE13F-D1DE-437D-8607-1282A54F0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724400"/>
              <a:ext cx="1295400" cy="990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6" name="Rectangle 44">
              <a:extLst>
                <a:ext uri="{FF2B5EF4-FFF2-40B4-BE49-F238E27FC236}">
                  <a16:creationId xmlns:a16="http://schemas.microsoft.com/office/drawing/2014/main" xmlns="" id="{9B8A416C-A787-43C6-977C-4145D68DA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4876800"/>
              <a:ext cx="762000" cy="228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CPU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17" name="Rectangle 45">
              <a:extLst>
                <a:ext uri="{FF2B5EF4-FFF2-40B4-BE49-F238E27FC236}">
                  <a16:creationId xmlns:a16="http://schemas.microsoft.com/office/drawing/2014/main" xmlns="" id="{6F7BE0F8-6561-44F9-9C81-94431C64D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5715000"/>
              <a:ext cx="1295400" cy="228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NIC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xmlns="" id="{F1369836-7C1D-4AE4-995C-CAA199267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52578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Memory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cxnSp>
          <p:nvCxnSpPr>
            <p:cNvPr id="19" name="Straight Connector 47">
              <a:extLst>
                <a:ext uri="{FF2B5EF4-FFF2-40B4-BE49-F238E27FC236}">
                  <a16:creationId xmlns:a16="http://schemas.microsoft.com/office/drawing/2014/main" xmlns="" id="{669D23E5-00AF-4B3D-9DAB-06FAF19A8C30}"/>
                </a:ext>
              </a:extLst>
            </p:cNvPr>
            <p:cNvCxnSpPr>
              <a:cxnSpLocks noChangeShapeType="1"/>
              <a:stCxn id="16" idx="2"/>
              <a:endCxn id="18" idx="0"/>
            </p:cNvCxnSpPr>
            <p:nvPr/>
          </p:nvCxnSpPr>
          <p:spPr bwMode="auto">
            <a:xfrm rot="5400000">
              <a:off x="1295400" y="5181600"/>
              <a:ext cx="152400" cy="15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0" name="Straight Connector 48">
              <a:extLst>
                <a:ext uri="{FF2B5EF4-FFF2-40B4-BE49-F238E27FC236}">
                  <a16:creationId xmlns:a16="http://schemas.microsoft.com/office/drawing/2014/main" xmlns="" id="{6EA9CB1C-28A8-493D-AB2A-8A0C2188D8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600" y="5181600"/>
              <a:ext cx="609600" cy="15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1" name="Straight Connector 49">
              <a:extLst>
                <a:ext uri="{FF2B5EF4-FFF2-40B4-BE49-F238E27FC236}">
                  <a16:creationId xmlns:a16="http://schemas.microsoft.com/office/drawing/2014/main" xmlns="" id="{E1B3BD98-F866-4A48-B945-66CD41BAED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14500" y="5448300"/>
              <a:ext cx="533400" cy="15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2" name="Straight Connector 50">
              <a:extLst>
                <a:ext uri="{FF2B5EF4-FFF2-40B4-BE49-F238E27FC236}">
                  <a16:creationId xmlns:a16="http://schemas.microsoft.com/office/drawing/2014/main" xmlns="" id="{A64AF967-EDB0-4645-AD6B-84A3599A47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408906" y="6057900"/>
              <a:ext cx="228600" cy="15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grpSp>
        <p:nvGrpSpPr>
          <p:cNvPr id="23" name="Group 51">
            <a:extLst>
              <a:ext uri="{FF2B5EF4-FFF2-40B4-BE49-F238E27FC236}">
                <a16:creationId xmlns:a16="http://schemas.microsoft.com/office/drawing/2014/main" xmlns="" id="{3F7279EC-19C5-4951-9B48-BCA28D8CF800}"/>
              </a:ext>
            </a:extLst>
          </p:cNvPr>
          <p:cNvGrpSpPr>
            <a:grpSpLocks/>
          </p:cNvGrpSpPr>
          <p:nvPr/>
        </p:nvGrpSpPr>
        <p:grpSpPr bwMode="auto">
          <a:xfrm>
            <a:off x="7364510" y="4724400"/>
            <a:ext cx="1295400" cy="1449388"/>
            <a:chOff x="838200" y="4724400"/>
            <a:chExt cx="1295400" cy="1448594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24" name="Rectangle 52">
              <a:extLst>
                <a:ext uri="{FF2B5EF4-FFF2-40B4-BE49-F238E27FC236}">
                  <a16:creationId xmlns:a16="http://schemas.microsoft.com/office/drawing/2014/main" xmlns="" id="{A2482FFA-8BB3-4A15-A657-CF91D3812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724400"/>
              <a:ext cx="1295400" cy="990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5" name="Rectangle 53">
              <a:extLst>
                <a:ext uri="{FF2B5EF4-FFF2-40B4-BE49-F238E27FC236}">
                  <a16:creationId xmlns:a16="http://schemas.microsoft.com/office/drawing/2014/main" xmlns="" id="{89064D19-61E2-43C3-87BA-93EC995B4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4876800"/>
              <a:ext cx="762000" cy="228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CPU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6" name="Rectangle 54">
              <a:extLst>
                <a:ext uri="{FF2B5EF4-FFF2-40B4-BE49-F238E27FC236}">
                  <a16:creationId xmlns:a16="http://schemas.microsoft.com/office/drawing/2014/main" xmlns="" id="{1D4C164D-9A51-424E-AE9F-E969A83E8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5715000"/>
              <a:ext cx="1295400" cy="228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NIC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7" name="Rectangle 55">
              <a:extLst>
                <a:ext uri="{FF2B5EF4-FFF2-40B4-BE49-F238E27FC236}">
                  <a16:creationId xmlns:a16="http://schemas.microsoft.com/office/drawing/2014/main" xmlns="" id="{A1E79E30-296A-4872-B4C2-30FEDA40D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52578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Memory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cxnSp>
          <p:nvCxnSpPr>
            <p:cNvPr id="28" name="Straight Connector 56">
              <a:extLst>
                <a:ext uri="{FF2B5EF4-FFF2-40B4-BE49-F238E27FC236}">
                  <a16:creationId xmlns:a16="http://schemas.microsoft.com/office/drawing/2014/main" xmlns="" id="{3B6362FF-573C-4161-801B-356BBAA564EE}"/>
                </a:ext>
              </a:extLst>
            </p:cNvPr>
            <p:cNvCxnSpPr>
              <a:cxnSpLocks noChangeShapeType="1"/>
              <a:stCxn id="25" idx="2"/>
              <a:endCxn id="27" idx="0"/>
            </p:cNvCxnSpPr>
            <p:nvPr/>
          </p:nvCxnSpPr>
          <p:spPr bwMode="auto">
            <a:xfrm rot="5400000">
              <a:off x="1295400" y="5181600"/>
              <a:ext cx="152400" cy="15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9" name="Straight Connector 57">
              <a:extLst>
                <a:ext uri="{FF2B5EF4-FFF2-40B4-BE49-F238E27FC236}">
                  <a16:creationId xmlns:a16="http://schemas.microsoft.com/office/drawing/2014/main" xmlns="" id="{0D4F9617-5F79-4630-BD22-D4CA63A7B6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600" y="5181600"/>
              <a:ext cx="609600" cy="15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0" name="Straight Connector 58">
              <a:extLst>
                <a:ext uri="{FF2B5EF4-FFF2-40B4-BE49-F238E27FC236}">
                  <a16:creationId xmlns:a16="http://schemas.microsoft.com/office/drawing/2014/main" xmlns="" id="{7DC48925-E1AB-4B5A-AF99-BBE91DDA37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14500" y="5448300"/>
              <a:ext cx="533400" cy="15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1" name="Straight Connector 59">
              <a:extLst>
                <a:ext uri="{FF2B5EF4-FFF2-40B4-BE49-F238E27FC236}">
                  <a16:creationId xmlns:a16="http://schemas.microsoft.com/office/drawing/2014/main" xmlns="" id="{1EB679CB-768E-427E-95E3-86921DFE76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408906" y="6057900"/>
              <a:ext cx="228600" cy="15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grpSp>
        <p:nvGrpSpPr>
          <p:cNvPr id="32" name="Group 61">
            <a:extLst>
              <a:ext uri="{FF2B5EF4-FFF2-40B4-BE49-F238E27FC236}">
                <a16:creationId xmlns:a16="http://schemas.microsoft.com/office/drawing/2014/main" xmlns="" id="{17979814-314D-4C98-AF98-86F2C568B337}"/>
              </a:ext>
            </a:extLst>
          </p:cNvPr>
          <p:cNvGrpSpPr>
            <a:grpSpLocks/>
          </p:cNvGrpSpPr>
          <p:nvPr/>
        </p:nvGrpSpPr>
        <p:grpSpPr bwMode="auto">
          <a:xfrm>
            <a:off x="5230910" y="4724400"/>
            <a:ext cx="1295400" cy="1449388"/>
            <a:chOff x="838200" y="4724400"/>
            <a:chExt cx="1295400" cy="1448594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xmlns="" id="{FA310E77-70BF-4ED2-8887-4AB29FE3A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724400"/>
              <a:ext cx="1295400" cy="990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4" name="Rectangle 63">
              <a:extLst>
                <a:ext uri="{FF2B5EF4-FFF2-40B4-BE49-F238E27FC236}">
                  <a16:creationId xmlns:a16="http://schemas.microsoft.com/office/drawing/2014/main" xmlns="" id="{B0686413-4B09-46B3-959B-C4042084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4876800"/>
              <a:ext cx="762000" cy="228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CPU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xmlns="" id="{A0644F41-A1C0-435A-8232-903EE9C23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5715000"/>
              <a:ext cx="1295400" cy="228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NIC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36" name="Rectangle 65">
              <a:extLst>
                <a:ext uri="{FF2B5EF4-FFF2-40B4-BE49-F238E27FC236}">
                  <a16:creationId xmlns:a16="http://schemas.microsoft.com/office/drawing/2014/main" xmlns="" id="{CB1BB4C5-DAA2-44C8-94A3-650F3EB9D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52578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Memory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cxnSp>
          <p:nvCxnSpPr>
            <p:cNvPr id="37" name="Straight Connector 66">
              <a:extLst>
                <a:ext uri="{FF2B5EF4-FFF2-40B4-BE49-F238E27FC236}">
                  <a16:creationId xmlns:a16="http://schemas.microsoft.com/office/drawing/2014/main" xmlns="" id="{1B8F27C7-5D5E-4134-A7AB-A63BE82B227F}"/>
                </a:ext>
              </a:extLst>
            </p:cNvPr>
            <p:cNvCxnSpPr>
              <a:cxnSpLocks noChangeShapeType="1"/>
              <a:stCxn id="34" idx="2"/>
              <a:endCxn id="36" idx="0"/>
            </p:cNvCxnSpPr>
            <p:nvPr/>
          </p:nvCxnSpPr>
          <p:spPr bwMode="auto">
            <a:xfrm rot="5400000">
              <a:off x="1295400" y="5181600"/>
              <a:ext cx="152400" cy="15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8" name="Straight Connector 67">
              <a:extLst>
                <a:ext uri="{FF2B5EF4-FFF2-40B4-BE49-F238E27FC236}">
                  <a16:creationId xmlns:a16="http://schemas.microsoft.com/office/drawing/2014/main" xmlns="" id="{F9DAABB0-A582-4886-997A-49FBF09FB8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600" y="5181600"/>
              <a:ext cx="609600" cy="15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9" name="Straight Connector 68">
              <a:extLst>
                <a:ext uri="{FF2B5EF4-FFF2-40B4-BE49-F238E27FC236}">
                  <a16:creationId xmlns:a16="http://schemas.microsoft.com/office/drawing/2014/main" xmlns="" id="{2FDDE32C-2D9F-4C14-9CBA-69C7066C3E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14500" y="5448300"/>
              <a:ext cx="533400" cy="15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0" name="Straight Connector 69">
              <a:extLst>
                <a:ext uri="{FF2B5EF4-FFF2-40B4-BE49-F238E27FC236}">
                  <a16:creationId xmlns:a16="http://schemas.microsoft.com/office/drawing/2014/main" xmlns="" id="{21B98EB9-C596-4A36-B90A-24E3226E8D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408906" y="6057900"/>
              <a:ext cx="228600" cy="15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sp>
        <p:nvSpPr>
          <p:cNvPr id="41" name="TextBox 71">
            <a:extLst>
              <a:ext uri="{FF2B5EF4-FFF2-40B4-BE49-F238E27FC236}">
                <a16:creationId xmlns:a16="http://schemas.microsoft.com/office/drawing/2014/main" xmlns="" id="{552E0BA4-DF01-4A2D-BF33-2EAFA3D18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98" y="6169025"/>
            <a:ext cx="104457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>
                <a:latin typeface="Arial" panose="020B0604020202020204" pitchFamily="34" charset="0"/>
              </a:rPr>
              <a:t>LAN / SAN</a:t>
            </a:r>
            <a:endParaRPr kumimoji="1" lang="ja-JP" altLang="en-US" sz="1400">
              <a:latin typeface="Arial" panose="020B0604020202020204" pitchFamily="34" charset="0"/>
            </a:endParaRPr>
          </a:p>
        </p:txBody>
      </p:sp>
      <p:grpSp>
        <p:nvGrpSpPr>
          <p:cNvPr id="42" name="Group 105">
            <a:extLst>
              <a:ext uri="{FF2B5EF4-FFF2-40B4-BE49-F238E27FC236}">
                <a16:creationId xmlns:a16="http://schemas.microsoft.com/office/drawing/2014/main" xmlns="" id="{FB14C9A7-62A9-4174-942A-647E4FE92DC1}"/>
              </a:ext>
            </a:extLst>
          </p:cNvPr>
          <p:cNvGrpSpPr>
            <a:grpSpLocks/>
          </p:cNvGrpSpPr>
          <p:nvPr/>
        </p:nvGrpSpPr>
        <p:grpSpPr bwMode="auto">
          <a:xfrm>
            <a:off x="1725710" y="1905000"/>
            <a:ext cx="6705600" cy="838200"/>
            <a:chOff x="1600200" y="1905000"/>
            <a:chExt cx="6705600" cy="838200"/>
          </a:xfrm>
          <a:noFill/>
        </p:grpSpPr>
        <p:sp>
          <p:nvSpPr>
            <p:cNvPr id="43" name="Oval 78">
              <a:extLst>
                <a:ext uri="{FF2B5EF4-FFF2-40B4-BE49-F238E27FC236}">
                  <a16:creationId xmlns:a16="http://schemas.microsoft.com/office/drawing/2014/main" xmlns="" id="{92722774-11BC-49E5-AB31-1D5387232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1905000"/>
              <a:ext cx="838200" cy="8382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sshd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44" name="Oval 80">
              <a:extLst>
                <a:ext uri="{FF2B5EF4-FFF2-40B4-BE49-F238E27FC236}">
                  <a16:creationId xmlns:a16="http://schemas.microsoft.com/office/drawing/2014/main" xmlns="" id="{2B7F37C7-DE35-4306-9FD6-F7BD98878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905000"/>
              <a:ext cx="838200" cy="8382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sshd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45" name="Oval 82">
              <a:extLst>
                <a:ext uri="{FF2B5EF4-FFF2-40B4-BE49-F238E27FC236}">
                  <a16:creationId xmlns:a16="http://schemas.microsoft.com/office/drawing/2014/main" xmlns="" id="{2E11AFC5-DD7F-4BCD-9881-72B309E43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1905000"/>
              <a:ext cx="838200" cy="8382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sshd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cxnSp>
          <p:nvCxnSpPr>
            <p:cNvPr id="46" name="Straight Arrow Connector 85">
              <a:extLst>
                <a:ext uri="{FF2B5EF4-FFF2-40B4-BE49-F238E27FC236}">
                  <a16:creationId xmlns:a16="http://schemas.microsoft.com/office/drawing/2014/main" xmlns="" id="{DF208F3F-A714-480E-BDFC-38A991BD59F4}"/>
                </a:ext>
              </a:extLst>
            </p:cNvPr>
            <p:cNvCxnSpPr>
              <a:cxnSpLocks noChangeShapeType="1"/>
              <a:stCxn id="79" idx="7"/>
              <a:endCxn id="43" idx="1"/>
            </p:cNvCxnSpPr>
            <p:nvPr/>
          </p:nvCxnSpPr>
          <p:spPr bwMode="auto">
            <a:xfrm>
              <a:off x="1782291" y="2027752"/>
              <a:ext cx="1540861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47" name="Straight Arrow Connector 86">
              <a:extLst>
                <a:ext uri="{FF2B5EF4-FFF2-40B4-BE49-F238E27FC236}">
                  <a16:creationId xmlns:a16="http://schemas.microsoft.com/office/drawing/2014/main" xmlns="" id="{FAB43519-CB55-496C-B4E0-5A764FD6AC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0200" y="2208213"/>
              <a:ext cx="3733800" cy="1587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48" name="Straight Arrow Connector 90">
              <a:extLst>
                <a:ext uri="{FF2B5EF4-FFF2-40B4-BE49-F238E27FC236}">
                  <a16:creationId xmlns:a16="http://schemas.microsoft.com/office/drawing/2014/main" xmlns="" id="{213EAE7D-2C57-4D21-A700-BCCE61320C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76400" y="2352675"/>
              <a:ext cx="5791200" cy="9525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</p:grpSp>
      <p:grpSp>
        <p:nvGrpSpPr>
          <p:cNvPr id="49" name="Group 106">
            <a:extLst>
              <a:ext uri="{FF2B5EF4-FFF2-40B4-BE49-F238E27FC236}">
                <a16:creationId xmlns:a16="http://schemas.microsoft.com/office/drawing/2014/main" xmlns="" id="{91D75DE3-8EA0-4291-AF12-ED9F7224939D}"/>
              </a:ext>
            </a:extLst>
          </p:cNvPr>
          <p:cNvGrpSpPr>
            <a:grpSpLocks/>
          </p:cNvGrpSpPr>
          <p:nvPr/>
        </p:nvGrpSpPr>
        <p:grpSpPr bwMode="auto">
          <a:xfrm>
            <a:off x="1192310" y="2743200"/>
            <a:ext cx="7239000" cy="990600"/>
            <a:chOff x="1066800" y="2743200"/>
            <a:chExt cx="7239000" cy="990600"/>
          </a:xfrm>
          <a:noFill/>
        </p:grpSpPr>
        <p:sp>
          <p:nvSpPr>
            <p:cNvPr id="50" name="Oval 75">
              <a:extLst>
                <a:ext uri="{FF2B5EF4-FFF2-40B4-BE49-F238E27FC236}">
                  <a16:creationId xmlns:a16="http://schemas.microsoft.com/office/drawing/2014/main" xmlns="" id="{A9AD5B8D-49D5-4C73-81FE-2AFF85DC1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2895600"/>
              <a:ext cx="838200" cy="8382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mpd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51" name="Oval 76">
              <a:extLst>
                <a:ext uri="{FF2B5EF4-FFF2-40B4-BE49-F238E27FC236}">
                  <a16:creationId xmlns:a16="http://schemas.microsoft.com/office/drawing/2014/main" xmlns="" id="{11360A48-1BF1-43D9-9F6F-4CA40C3AB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2895600"/>
              <a:ext cx="838200" cy="8382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mpd</a:t>
              </a:r>
            </a:p>
          </p:txBody>
        </p:sp>
        <p:sp>
          <p:nvSpPr>
            <p:cNvPr id="52" name="Oval 81">
              <a:extLst>
                <a:ext uri="{FF2B5EF4-FFF2-40B4-BE49-F238E27FC236}">
                  <a16:creationId xmlns:a16="http://schemas.microsoft.com/office/drawing/2014/main" xmlns="" id="{4C332E2B-9B2B-4172-9A24-8CEF2DE0F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2895600"/>
              <a:ext cx="838200" cy="8382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mpd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53" name="Oval 83">
              <a:extLst>
                <a:ext uri="{FF2B5EF4-FFF2-40B4-BE49-F238E27FC236}">
                  <a16:creationId xmlns:a16="http://schemas.microsoft.com/office/drawing/2014/main" xmlns="" id="{CED60CB9-681D-4AE1-B3F7-0E753198C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2895600"/>
              <a:ext cx="838200" cy="8382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mpd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cxnSp>
          <p:nvCxnSpPr>
            <p:cNvPr id="54" name="Straight Arrow Connector 94">
              <a:extLst>
                <a:ext uri="{FF2B5EF4-FFF2-40B4-BE49-F238E27FC236}">
                  <a16:creationId xmlns:a16="http://schemas.microsoft.com/office/drawing/2014/main" xmlns="" id="{2E876142-ADD5-42E2-9777-4FC0BF0DC9EF}"/>
                </a:ext>
              </a:extLst>
            </p:cNvPr>
            <p:cNvCxnSpPr>
              <a:cxnSpLocks noChangeShapeType="1"/>
              <a:stCxn id="43" idx="4"/>
              <a:endCxn id="51" idx="0"/>
            </p:cNvCxnSpPr>
            <p:nvPr/>
          </p:nvCxnSpPr>
          <p:spPr bwMode="auto">
            <a:xfrm flipH="1">
              <a:off x="3619500" y="2743200"/>
              <a:ext cx="8965" cy="1524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55" name="Straight Arrow Connector 95">
              <a:extLst>
                <a:ext uri="{FF2B5EF4-FFF2-40B4-BE49-F238E27FC236}">
                  <a16:creationId xmlns:a16="http://schemas.microsoft.com/office/drawing/2014/main" xmlns="" id="{8CC020BE-7980-485E-A326-F1915DE36F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639594" y="2818606"/>
              <a:ext cx="152400" cy="1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56" name="Straight Arrow Connector 96">
              <a:extLst>
                <a:ext uri="{FF2B5EF4-FFF2-40B4-BE49-F238E27FC236}">
                  <a16:creationId xmlns:a16="http://schemas.microsoft.com/office/drawing/2014/main" xmlns="" id="{64865C2A-4F6B-4819-8534-6B98CE01B7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771607" y="2818606"/>
              <a:ext cx="152400" cy="1587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57" name="Straight Arrow Connector 97">
              <a:extLst>
                <a:ext uri="{FF2B5EF4-FFF2-40B4-BE49-F238E27FC236}">
                  <a16:creationId xmlns:a16="http://schemas.microsoft.com/office/drawing/2014/main" xmlns="" id="{6B2DD3AE-11EB-4A21-A88B-391EF1789F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447007" y="2818606"/>
              <a:ext cx="152400" cy="1587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</p:grpSp>
      <p:sp>
        <p:nvSpPr>
          <p:cNvPr id="58" name="Oval 106">
            <a:extLst>
              <a:ext uri="{FF2B5EF4-FFF2-40B4-BE49-F238E27FC236}">
                <a16:creationId xmlns:a16="http://schemas.microsoft.com/office/drawing/2014/main" xmlns="" id="{E3FF7FE4-8032-4F7F-A24F-EAF48C953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10" y="19050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panose="020B0604020202020204" pitchFamily="34" charset="0"/>
              </a:rPr>
              <a:t>mpi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panose="020B0604020202020204" pitchFamily="34" charset="0"/>
              </a:rPr>
              <a:t>run</a:t>
            </a:r>
            <a:endParaRPr lang="ja-JP" altLang="en-US" sz="1200">
              <a:latin typeface="Arial" panose="020B0604020202020204" pitchFamily="34" charset="0"/>
            </a:endParaRPr>
          </a:p>
        </p:txBody>
      </p:sp>
      <p:grpSp>
        <p:nvGrpSpPr>
          <p:cNvPr id="59" name="Group 108">
            <a:extLst>
              <a:ext uri="{FF2B5EF4-FFF2-40B4-BE49-F238E27FC236}">
                <a16:creationId xmlns:a16="http://schemas.microsoft.com/office/drawing/2014/main" xmlns="" id="{A4FCFE49-A4E1-4582-ABDC-F54705E220EE}"/>
              </a:ext>
            </a:extLst>
          </p:cNvPr>
          <p:cNvGrpSpPr>
            <a:grpSpLocks/>
          </p:cNvGrpSpPr>
          <p:nvPr/>
        </p:nvGrpSpPr>
        <p:grpSpPr bwMode="auto">
          <a:xfrm>
            <a:off x="1192310" y="3733800"/>
            <a:ext cx="7239000" cy="990600"/>
            <a:chOff x="1066800" y="3733801"/>
            <a:chExt cx="7239000" cy="990600"/>
          </a:xfrm>
          <a:noFill/>
        </p:grpSpPr>
        <p:sp>
          <p:nvSpPr>
            <p:cNvPr id="60" name="Oval 79">
              <a:extLst>
                <a:ext uri="{FF2B5EF4-FFF2-40B4-BE49-F238E27FC236}">
                  <a16:creationId xmlns:a16="http://schemas.microsoft.com/office/drawing/2014/main" xmlns="" id="{899FA00F-2374-4CA2-8E98-E2CC4EEA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3886201"/>
              <a:ext cx="838200" cy="8382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user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process</a:t>
              </a:r>
            </a:p>
          </p:txBody>
        </p:sp>
        <p:sp>
          <p:nvSpPr>
            <p:cNvPr id="61" name="Oval 99">
              <a:extLst>
                <a:ext uri="{FF2B5EF4-FFF2-40B4-BE49-F238E27FC236}">
                  <a16:creationId xmlns:a16="http://schemas.microsoft.com/office/drawing/2014/main" xmlns="" id="{40BCCCBE-8BEF-4968-96EB-24A7B5C77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3886201"/>
              <a:ext cx="838200" cy="8382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user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process</a:t>
              </a:r>
            </a:p>
          </p:txBody>
        </p:sp>
        <p:sp>
          <p:nvSpPr>
            <p:cNvPr id="62" name="Oval 100">
              <a:extLst>
                <a:ext uri="{FF2B5EF4-FFF2-40B4-BE49-F238E27FC236}">
                  <a16:creationId xmlns:a16="http://schemas.microsoft.com/office/drawing/2014/main" xmlns="" id="{8A14639F-F206-4A15-A748-B79CAC6D9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3886201"/>
              <a:ext cx="838200" cy="8382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user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process</a:t>
              </a:r>
            </a:p>
          </p:txBody>
        </p:sp>
        <p:sp>
          <p:nvSpPr>
            <p:cNvPr id="63" name="Oval 101">
              <a:extLst>
                <a:ext uri="{FF2B5EF4-FFF2-40B4-BE49-F238E27FC236}">
                  <a16:creationId xmlns:a16="http://schemas.microsoft.com/office/drawing/2014/main" xmlns="" id="{6688073A-0DF9-40D3-88B3-31D85BB30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886201"/>
              <a:ext cx="838200" cy="8382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user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process</a:t>
              </a:r>
            </a:p>
          </p:txBody>
        </p:sp>
        <p:cxnSp>
          <p:nvCxnSpPr>
            <p:cNvPr id="64" name="Straight Arrow Connector 102">
              <a:extLst>
                <a:ext uri="{FF2B5EF4-FFF2-40B4-BE49-F238E27FC236}">
                  <a16:creationId xmlns:a16="http://schemas.microsoft.com/office/drawing/2014/main" xmlns="" id="{0BA5F4EB-9B4E-4639-A2E0-56360DF5E5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580607" y="3809207"/>
              <a:ext cx="152400" cy="1587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65" name="Straight Arrow Connector 103">
              <a:extLst>
                <a:ext uri="{FF2B5EF4-FFF2-40B4-BE49-F238E27FC236}">
                  <a16:creationId xmlns:a16="http://schemas.microsoft.com/office/drawing/2014/main" xmlns="" id="{D92CF708-9E18-4DE3-B90C-B71EC11CB8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639594" y="3809207"/>
              <a:ext cx="152400" cy="1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66" name="Straight Arrow Connector 104">
              <a:extLst>
                <a:ext uri="{FF2B5EF4-FFF2-40B4-BE49-F238E27FC236}">
                  <a16:creationId xmlns:a16="http://schemas.microsoft.com/office/drawing/2014/main" xmlns="" id="{7F03F694-07D9-48BE-A548-A1544F9382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771607" y="3809207"/>
              <a:ext cx="152400" cy="1587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67" name="Straight Arrow Connector 105">
              <a:extLst>
                <a:ext uri="{FF2B5EF4-FFF2-40B4-BE49-F238E27FC236}">
                  <a16:creationId xmlns:a16="http://schemas.microsoft.com/office/drawing/2014/main" xmlns="" id="{05151DAE-99D5-4FC2-9BA1-51939C8310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447007" y="3809207"/>
              <a:ext cx="152400" cy="1587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sp>
          <p:nvSpPr>
            <p:cNvPr id="68" name="TextBox 118">
              <a:extLst>
                <a:ext uri="{FF2B5EF4-FFF2-40B4-BE49-F238E27FC236}">
                  <a16:creationId xmlns:a16="http://schemas.microsoft.com/office/drawing/2014/main" xmlns="" id="{4E98E40C-E5A4-499F-8790-D13143A96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4419601"/>
              <a:ext cx="608013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200">
                  <a:solidFill>
                    <a:srgbClr val="0000FF"/>
                  </a:solidFill>
                  <a:latin typeface="Arial" panose="020B0604020202020204" pitchFamily="34" charset="0"/>
                </a:rPr>
                <a:t>rank 0</a:t>
              </a:r>
              <a:endParaRPr kumimoji="1" lang="ja-JP" altLang="en-US" sz="12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TextBox 119">
              <a:extLst>
                <a:ext uri="{FF2B5EF4-FFF2-40B4-BE49-F238E27FC236}">
                  <a16:creationId xmlns:a16="http://schemas.microsoft.com/office/drawing/2014/main" xmlns="" id="{BF8F88B1-9C2A-4B89-B321-99AD591B0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625" y="4419601"/>
              <a:ext cx="608013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200">
                  <a:solidFill>
                    <a:srgbClr val="0000FF"/>
                  </a:solidFill>
                  <a:latin typeface="Arial" panose="020B0604020202020204" pitchFamily="34" charset="0"/>
                </a:rPr>
                <a:t>rank 1</a:t>
              </a:r>
              <a:endParaRPr kumimoji="1" lang="ja-JP" altLang="en-US" sz="12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TextBox 120">
              <a:extLst>
                <a:ext uri="{FF2B5EF4-FFF2-40B4-BE49-F238E27FC236}">
                  <a16:creationId xmlns:a16="http://schemas.microsoft.com/office/drawing/2014/main" xmlns="" id="{F1902184-8833-44B7-8D28-04AACC7AF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4419601"/>
              <a:ext cx="608013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200">
                  <a:solidFill>
                    <a:srgbClr val="0000FF"/>
                  </a:solidFill>
                  <a:latin typeface="Arial" panose="020B0604020202020204" pitchFamily="34" charset="0"/>
                </a:rPr>
                <a:t>rank 2</a:t>
              </a:r>
              <a:endParaRPr kumimoji="1" lang="ja-JP" altLang="en-US" sz="12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TextBox 121">
              <a:extLst>
                <a:ext uri="{FF2B5EF4-FFF2-40B4-BE49-F238E27FC236}">
                  <a16:creationId xmlns:a16="http://schemas.microsoft.com/office/drawing/2014/main" xmlns="" id="{90272667-9739-494C-A8CC-BB7086603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419601"/>
              <a:ext cx="608013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200">
                  <a:solidFill>
                    <a:srgbClr val="0000FF"/>
                  </a:solidFill>
                  <a:latin typeface="Arial" panose="020B0604020202020204" pitchFamily="34" charset="0"/>
                </a:rPr>
                <a:t>rank 3</a:t>
              </a:r>
              <a:endParaRPr kumimoji="1" lang="ja-JP" altLang="en-US" sz="12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2" name="TextBox 123">
            <a:extLst>
              <a:ext uri="{FF2B5EF4-FFF2-40B4-BE49-F238E27FC236}">
                <a16:creationId xmlns:a16="http://schemas.microsoft.com/office/drawing/2014/main" xmlns="" id="{F45F026F-8D07-46CA-B750-5D1C8AAD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510" y="5867400"/>
            <a:ext cx="11239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>
                <a:latin typeface="Arial" panose="020B0604020202020204" pitchFamily="34" charset="0"/>
              </a:rPr>
              <a:t>uw1-320-00</a:t>
            </a:r>
            <a:endParaRPr kumimoji="1" lang="ja-JP" altLang="en-US" sz="1400">
              <a:latin typeface="Arial" panose="020B0604020202020204" pitchFamily="34" charset="0"/>
            </a:endParaRPr>
          </a:p>
        </p:txBody>
      </p:sp>
      <p:sp>
        <p:nvSpPr>
          <p:cNvPr id="73" name="TextBox 124">
            <a:extLst>
              <a:ext uri="{FF2B5EF4-FFF2-40B4-BE49-F238E27FC236}">
                <a16:creationId xmlns:a16="http://schemas.microsoft.com/office/drawing/2014/main" xmlns="" id="{1586DA6B-00B3-47B6-AC82-E6314E80A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748" y="5867400"/>
            <a:ext cx="11239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>
                <a:latin typeface="Arial" panose="020B0604020202020204" pitchFamily="34" charset="0"/>
              </a:rPr>
              <a:t>uw1-320-01</a:t>
            </a:r>
            <a:endParaRPr kumimoji="1" lang="ja-JP" altLang="en-US" sz="1400">
              <a:latin typeface="Arial" panose="020B0604020202020204" pitchFamily="34" charset="0"/>
            </a:endParaRPr>
          </a:p>
        </p:txBody>
      </p:sp>
      <p:sp>
        <p:nvSpPr>
          <p:cNvPr id="74" name="TextBox 125">
            <a:extLst>
              <a:ext uri="{FF2B5EF4-FFF2-40B4-BE49-F238E27FC236}">
                <a16:creationId xmlns:a16="http://schemas.microsoft.com/office/drawing/2014/main" xmlns="" id="{AE3C79F8-20AA-4ABA-AA3C-C6F85F4C6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148" y="5867400"/>
            <a:ext cx="11239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>
                <a:latin typeface="Arial" panose="020B0604020202020204" pitchFamily="34" charset="0"/>
              </a:rPr>
              <a:t>uw1-320-00</a:t>
            </a:r>
            <a:endParaRPr kumimoji="1" lang="ja-JP" altLang="en-US" sz="1400">
              <a:latin typeface="Arial" panose="020B0604020202020204" pitchFamily="34" charset="0"/>
            </a:endParaRPr>
          </a:p>
        </p:txBody>
      </p:sp>
      <p:sp>
        <p:nvSpPr>
          <p:cNvPr id="75" name="TextBox 126">
            <a:extLst>
              <a:ext uri="{FF2B5EF4-FFF2-40B4-BE49-F238E27FC236}">
                <a16:creationId xmlns:a16="http://schemas.microsoft.com/office/drawing/2014/main" xmlns="" id="{86A4F838-5F35-4F5B-A8BD-5F551BFBC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748" y="5867400"/>
            <a:ext cx="11239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>
                <a:latin typeface="Arial" panose="020B0604020202020204" pitchFamily="34" charset="0"/>
              </a:rPr>
              <a:t>uw1-320-03</a:t>
            </a:r>
            <a:endParaRPr kumimoji="1" lang="ja-JP" altLang="en-US" sz="1400">
              <a:latin typeface="Arial" panose="020B0604020202020204" pitchFamily="34" charset="0"/>
            </a:endParaRPr>
          </a:p>
        </p:txBody>
      </p:sp>
      <p:grpSp>
        <p:nvGrpSpPr>
          <p:cNvPr id="76" name="Group 111">
            <a:extLst>
              <a:ext uri="{FF2B5EF4-FFF2-40B4-BE49-F238E27FC236}">
                <a16:creationId xmlns:a16="http://schemas.microsoft.com/office/drawing/2014/main" xmlns="" id="{229DBFF1-F38F-4AC8-8958-7E929F489DCF}"/>
              </a:ext>
            </a:extLst>
          </p:cNvPr>
          <p:cNvGrpSpPr>
            <a:grpSpLocks/>
          </p:cNvGrpSpPr>
          <p:nvPr/>
        </p:nvGrpSpPr>
        <p:grpSpPr bwMode="auto">
          <a:xfrm>
            <a:off x="1192310" y="1905000"/>
            <a:ext cx="1836738" cy="1371600"/>
            <a:chOff x="1066800" y="1905000"/>
            <a:chExt cx="1836629" cy="1371600"/>
          </a:xfrm>
          <a:noFill/>
        </p:grpSpPr>
        <p:sp>
          <p:nvSpPr>
            <p:cNvPr id="77" name="Folded Corner 122">
              <a:extLst>
                <a:ext uri="{FF2B5EF4-FFF2-40B4-BE49-F238E27FC236}">
                  <a16:creationId xmlns:a16="http://schemas.microsoft.com/office/drawing/2014/main" xmlns="" id="{E5861041-FCE5-4892-8579-B17290665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2590800"/>
              <a:ext cx="685800" cy="685800"/>
            </a:xfrm>
            <a:prstGeom prst="foldedCorner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78" name="Group 110">
              <a:extLst>
                <a:ext uri="{FF2B5EF4-FFF2-40B4-BE49-F238E27FC236}">
                  <a16:creationId xmlns:a16="http://schemas.microsoft.com/office/drawing/2014/main" xmlns="" id="{4B52E23F-2B2D-4EF5-AE91-2408ECBFD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1905000"/>
              <a:ext cx="1836629" cy="1311275"/>
              <a:chOff x="1066800" y="1905000"/>
              <a:chExt cx="1836629" cy="1311275"/>
            </a:xfrm>
            <a:grpFill/>
          </p:grpSpPr>
          <p:sp>
            <p:nvSpPr>
              <p:cNvPr id="79" name="Oval 72">
                <a:extLst>
                  <a:ext uri="{FF2B5EF4-FFF2-40B4-BE49-F238E27FC236}">
                    <a16:creationId xmlns:a16="http://schemas.microsoft.com/office/drawing/2014/main" xmlns="" id="{A69212DA-A4D3-47AD-9270-5FAE16E95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800" y="1905000"/>
                <a:ext cx="838200" cy="8382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 dirty="0" err="1">
                    <a:latin typeface="Arial" panose="020B0604020202020204" pitchFamily="34" charset="0"/>
                  </a:rPr>
                  <a:t>mpdboot</a:t>
                </a:r>
                <a:endParaRPr lang="en-US" altLang="ja-JP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 dirty="0">
                    <a:latin typeface="Arial" panose="020B0604020202020204" pitchFamily="34" charset="0"/>
                  </a:rPr>
                  <a:t>-n 4</a:t>
                </a:r>
                <a:endParaRPr lang="ja-JP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TextBox 127">
                <a:extLst>
                  <a:ext uri="{FF2B5EF4-FFF2-40B4-BE49-F238E27FC236}">
                    <a16:creationId xmlns:a16="http://schemas.microsoft.com/office/drawing/2014/main" xmlns="" id="{FCEF2AFD-40FC-4DE2-949A-39D47FD3E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8601" y="2282825"/>
                <a:ext cx="1004828" cy="304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ja-JP" sz="1400">
                    <a:latin typeface="Arial" panose="020B0604020202020204" pitchFamily="34" charset="0"/>
                  </a:rPr>
                  <a:t>mpd.hosts</a:t>
                </a:r>
                <a:endParaRPr kumimoji="1" lang="ja-JP" altLang="en-US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81" name="TextBox 127">
                <a:extLst>
                  <a:ext uri="{FF2B5EF4-FFF2-40B4-BE49-F238E27FC236}">
                    <a16:creationId xmlns:a16="http://schemas.microsoft.com/office/drawing/2014/main" xmlns="" id="{232296BE-4EF5-42F0-B809-A3CA4F4848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4950" y="2514600"/>
                <a:ext cx="855612" cy="701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ja-JP" sz="1000">
                    <a:latin typeface="Arial" panose="020B0604020202020204" pitchFamily="34" charset="0"/>
                  </a:rPr>
                  <a:t>uw1-320-20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ja-JP" sz="1000">
                    <a:latin typeface="Arial" panose="020B0604020202020204" pitchFamily="34" charset="0"/>
                  </a:rPr>
                  <a:t>uw1-320-21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ja-JP" sz="1000">
                    <a:latin typeface="Arial" panose="020B0604020202020204" pitchFamily="34" charset="0"/>
                  </a:rPr>
                  <a:t>uw1-320-22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ja-JP" sz="1000">
                    <a:latin typeface="Arial" panose="020B0604020202020204" pitchFamily="34" charset="0"/>
                  </a:rPr>
                  <a:t>uw1-320-23</a:t>
                </a:r>
                <a:endParaRPr kumimoji="1" lang="ja-JP" altLang="en-US" sz="10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2" name="Group 90">
            <a:extLst>
              <a:ext uri="{FF2B5EF4-FFF2-40B4-BE49-F238E27FC236}">
                <a16:creationId xmlns:a16="http://schemas.microsoft.com/office/drawing/2014/main" xmlns="" id="{31F87F1E-D7DD-4254-A6D6-186179D32014}"/>
              </a:ext>
            </a:extLst>
          </p:cNvPr>
          <p:cNvGrpSpPr>
            <a:grpSpLocks/>
          </p:cNvGrpSpPr>
          <p:nvPr/>
        </p:nvGrpSpPr>
        <p:grpSpPr bwMode="auto">
          <a:xfrm>
            <a:off x="2030510" y="3376613"/>
            <a:ext cx="5562600" cy="1271587"/>
            <a:chOff x="1905000" y="2514600"/>
            <a:chExt cx="5562600" cy="1271390"/>
          </a:xfrm>
          <a:noFill/>
        </p:grpSpPr>
        <p:sp>
          <p:nvSpPr>
            <p:cNvPr id="83" name="Folded Corner 122">
              <a:extLst>
                <a:ext uri="{FF2B5EF4-FFF2-40B4-BE49-F238E27FC236}">
                  <a16:creationId xmlns:a16="http://schemas.microsoft.com/office/drawing/2014/main" xmlns="" id="{69125CE0-0D56-4B77-90DE-731D87166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2819400"/>
              <a:ext cx="914400" cy="228600"/>
            </a:xfrm>
            <a:prstGeom prst="foldedCorner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cxnSp>
          <p:nvCxnSpPr>
            <p:cNvPr id="84" name="Straight Arrow Connector 109">
              <a:extLst>
                <a:ext uri="{FF2B5EF4-FFF2-40B4-BE49-F238E27FC236}">
                  <a16:creationId xmlns:a16="http://schemas.microsoft.com/office/drawing/2014/main" xmlns="" id="{9308E312-5F13-4695-9875-E4AE569B28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8600" y="3425627"/>
              <a:ext cx="1295400" cy="1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85" name="Straight Arrow Connector 110">
              <a:extLst>
                <a:ext uri="{FF2B5EF4-FFF2-40B4-BE49-F238E27FC236}">
                  <a16:creationId xmlns:a16="http://schemas.microsoft.com/office/drawing/2014/main" xmlns="" id="{77C5F13E-B6A2-4454-9056-9FB9FBE3B7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2200" y="3425627"/>
              <a:ext cx="1295400" cy="1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86" name="Straight Arrow Connector 111">
              <a:extLst>
                <a:ext uri="{FF2B5EF4-FFF2-40B4-BE49-F238E27FC236}">
                  <a16:creationId xmlns:a16="http://schemas.microsoft.com/office/drawing/2014/main" xmlns="" id="{95B1EB3D-BBC6-457D-8744-6EBF17D481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05000" y="3425627"/>
              <a:ext cx="1295400" cy="1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sp>
          <p:nvSpPr>
            <p:cNvPr id="87" name="Freeform 115">
              <a:extLst>
                <a:ext uri="{FF2B5EF4-FFF2-40B4-BE49-F238E27FC236}">
                  <a16:creationId xmlns:a16="http://schemas.microsoft.com/office/drawing/2014/main" xmlns="" id="{3A106D91-1728-4853-8790-9D4B113D5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800" y="3425627"/>
              <a:ext cx="3352800" cy="360363"/>
            </a:xfrm>
            <a:custGeom>
              <a:avLst/>
              <a:gdLst>
                <a:gd name="T0" fmla="*/ 0 w 3352800"/>
                <a:gd name="T1" fmla="*/ 25550 h 359833"/>
                <a:gd name="T2" fmla="*/ 1663700 w 3352800"/>
                <a:gd name="T3" fmla="*/ 357700 h 359833"/>
                <a:gd name="T4" fmla="*/ 3352800 w 3352800"/>
                <a:gd name="T5" fmla="*/ 0 h 359833"/>
                <a:gd name="T6" fmla="*/ 0 60000 65536"/>
                <a:gd name="T7" fmla="*/ 0 60000 65536"/>
                <a:gd name="T8" fmla="*/ 0 60000 65536"/>
                <a:gd name="T9" fmla="*/ 0 w 3352800"/>
                <a:gd name="T10" fmla="*/ 0 h 359833"/>
                <a:gd name="T11" fmla="*/ 3352800 w 3352800"/>
                <a:gd name="T12" fmla="*/ 359833 h 3598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52800" h="359833">
                  <a:moveTo>
                    <a:pt x="0" y="25400"/>
                  </a:moveTo>
                  <a:cubicBezTo>
                    <a:pt x="552450" y="192616"/>
                    <a:pt x="1104900" y="359833"/>
                    <a:pt x="1663700" y="355600"/>
                  </a:cubicBezTo>
                  <a:cubicBezTo>
                    <a:pt x="2222500" y="351367"/>
                    <a:pt x="3352800" y="0"/>
                    <a:pt x="3352800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16">
              <a:extLst>
                <a:ext uri="{FF2B5EF4-FFF2-40B4-BE49-F238E27FC236}">
                  <a16:creationId xmlns:a16="http://schemas.microsoft.com/office/drawing/2014/main" xmlns="" id="{2B5770E8-37F8-4926-93F1-2F8C9510F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3425627"/>
              <a:ext cx="3352800" cy="360363"/>
            </a:xfrm>
            <a:custGeom>
              <a:avLst/>
              <a:gdLst>
                <a:gd name="T0" fmla="*/ 0 w 3352800"/>
                <a:gd name="T1" fmla="*/ 25550 h 359833"/>
                <a:gd name="T2" fmla="*/ 1663700 w 3352800"/>
                <a:gd name="T3" fmla="*/ 357700 h 359833"/>
                <a:gd name="T4" fmla="*/ 3352800 w 3352800"/>
                <a:gd name="T5" fmla="*/ 0 h 359833"/>
                <a:gd name="T6" fmla="*/ 0 60000 65536"/>
                <a:gd name="T7" fmla="*/ 0 60000 65536"/>
                <a:gd name="T8" fmla="*/ 0 60000 65536"/>
                <a:gd name="T9" fmla="*/ 0 w 3352800"/>
                <a:gd name="T10" fmla="*/ 0 h 359833"/>
                <a:gd name="T11" fmla="*/ 3352800 w 3352800"/>
                <a:gd name="T12" fmla="*/ 359833 h 3598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52800" h="359833">
                  <a:moveTo>
                    <a:pt x="0" y="25400"/>
                  </a:moveTo>
                  <a:cubicBezTo>
                    <a:pt x="552450" y="192616"/>
                    <a:pt x="1104900" y="359833"/>
                    <a:pt x="1663700" y="355600"/>
                  </a:cubicBezTo>
                  <a:cubicBezTo>
                    <a:pt x="2222500" y="351367"/>
                    <a:pt x="3352800" y="0"/>
                    <a:pt x="3352800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17">
              <a:extLst>
                <a:ext uri="{FF2B5EF4-FFF2-40B4-BE49-F238E27FC236}">
                  <a16:creationId xmlns:a16="http://schemas.microsoft.com/office/drawing/2014/main" xmlns="" id="{AC447898-674D-4C2F-B0E2-F30E0E0BA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0" y="2974777"/>
              <a:ext cx="5524500" cy="463550"/>
            </a:xfrm>
            <a:custGeom>
              <a:avLst/>
              <a:gdLst>
                <a:gd name="T0" fmla="*/ 0 w 5524500"/>
                <a:gd name="T1" fmla="*/ 425450 h 463550"/>
                <a:gd name="T2" fmla="*/ 2806700 w 5524500"/>
                <a:gd name="T3" fmla="*/ 6350 h 463550"/>
                <a:gd name="T4" fmla="*/ 5524500 w 5524500"/>
                <a:gd name="T5" fmla="*/ 463550 h 463550"/>
                <a:gd name="T6" fmla="*/ 0 60000 65536"/>
                <a:gd name="T7" fmla="*/ 0 60000 65536"/>
                <a:gd name="T8" fmla="*/ 0 60000 65536"/>
                <a:gd name="T9" fmla="*/ 0 w 5524500"/>
                <a:gd name="T10" fmla="*/ 0 h 463550"/>
                <a:gd name="T11" fmla="*/ 5524500 w 5524500"/>
                <a:gd name="T12" fmla="*/ 463550 h 463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24500" h="463550">
                  <a:moveTo>
                    <a:pt x="0" y="425450"/>
                  </a:moveTo>
                  <a:cubicBezTo>
                    <a:pt x="942975" y="212725"/>
                    <a:pt x="1885950" y="0"/>
                    <a:pt x="2806700" y="6350"/>
                  </a:cubicBezTo>
                  <a:cubicBezTo>
                    <a:pt x="3727450" y="12700"/>
                    <a:pt x="5524500" y="463550"/>
                    <a:pt x="5524500" y="46355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Box 127">
              <a:extLst>
                <a:ext uri="{FF2B5EF4-FFF2-40B4-BE49-F238E27FC236}">
                  <a16:creationId xmlns:a16="http://schemas.microsoft.com/office/drawing/2014/main" xmlns="" id="{78127626-2DAD-4C52-AA34-92B25F045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450" y="2514600"/>
              <a:ext cx="965200" cy="3047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400">
                  <a:latin typeface="Arial" panose="020B0604020202020204" pitchFamily="34" charset="0"/>
                </a:rPr>
                <a:t>.mpd.conf</a:t>
              </a:r>
              <a:endParaRPr kumimoji="1" lang="ja-JP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91" name="TextBox 127">
              <a:extLst>
                <a:ext uri="{FF2B5EF4-FFF2-40B4-BE49-F238E27FC236}">
                  <a16:creationId xmlns:a16="http://schemas.microsoft.com/office/drawing/2014/main" xmlns="" id="{95235EC4-CF44-432A-AF77-E052E5E7D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2800306"/>
              <a:ext cx="1006475" cy="244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>
                  <a:latin typeface="Arial" panose="020B0604020202020204" pitchFamily="34" charset="0"/>
                </a:rPr>
                <a:t>secretword=…</a:t>
              </a:r>
              <a:endParaRPr kumimoji="1" lang="ja-JP" altLang="en-US" sz="1000">
                <a:latin typeface="Arial" panose="020B0604020202020204" pitchFamily="34" charset="0"/>
              </a:endParaRPr>
            </a:p>
          </p:txBody>
        </p:sp>
      </p:grpSp>
      <p:grpSp>
        <p:nvGrpSpPr>
          <p:cNvPr id="92" name="Group 109">
            <a:extLst>
              <a:ext uri="{FF2B5EF4-FFF2-40B4-BE49-F238E27FC236}">
                <a16:creationId xmlns:a16="http://schemas.microsoft.com/office/drawing/2014/main" xmlns="" id="{C1C2B5C2-C39B-46C1-BAC2-29ACA4E3DFB9}"/>
              </a:ext>
            </a:extLst>
          </p:cNvPr>
          <p:cNvGrpSpPr>
            <a:grpSpLocks/>
          </p:cNvGrpSpPr>
          <p:nvPr/>
        </p:nvGrpSpPr>
        <p:grpSpPr bwMode="auto">
          <a:xfrm>
            <a:off x="646210" y="1524000"/>
            <a:ext cx="7023100" cy="457200"/>
            <a:chOff x="520700" y="1524000"/>
            <a:chExt cx="7023100" cy="457200"/>
          </a:xfrm>
          <a:noFill/>
        </p:grpSpPr>
        <p:sp>
          <p:nvSpPr>
            <p:cNvPr id="93" name="Freeform 100">
              <a:extLst>
                <a:ext uri="{FF2B5EF4-FFF2-40B4-BE49-F238E27FC236}">
                  <a16:creationId xmlns:a16="http://schemas.microsoft.com/office/drawing/2014/main" xmlns="" id="{7DB75FB5-4512-487E-9734-6BE2D3C30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" y="1600200"/>
              <a:ext cx="977900" cy="304800"/>
            </a:xfrm>
            <a:custGeom>
              <a:avLst/>
              <a:gdLst>
                <a:gd name="T0" fmla="*/ 0 w 977900"/>
                <a:gd name="T1" fmla="*/ 967000 h 207433"/>
                <a:gd name="T2" fmla="*/ 533400 w 977900"/>
                <a:gd name="T3" fmla="*/ 19734 h 207433"/>
                <a:gd name="T4" fmla="*/ 977900 w 977900"/>
                <a:gd name="T5" fmla="*/ 848589 h 207433"/>
                <a:gd name="T6" fmla="*/ 0 60000 65536"/>
                <a:gd name="T7" fmla="*/ 0 60000 65536"/>
                <a:gd name="T8" fmla="*/ 0 60000 65536"/>
                <a:gd name="T9" fmla="*/ 0 w 977900"/>
                <a:gd name="T10" fmla="*/ 0 h 207433"/>
                <a:gd name="T11" fmla="*/ 977900 w 977900"/>
                <a:gd name="T12" fmla="*/ 207433 h 207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7900" h="207433">
                  <a:moveTo>
                    <a:pt x="0" y="207433"/>
                  </a:moveTo>
                  <a:cubicBezTo>
                    <a:pt x="185208" y="107949"/>
                    <a:pt x="370417" y="8466"/>
                    <a:pt x="533400" y="4233"/>
                  </a:cubicBezTo>
                  <a:cubicBezTo>
                    <a:pt x="696383" y="0"/>
                    <a:pt x="977900" y="182033"/>
                    <a:pt x="977900" y="182033"/>
                  </a:cubicBezTo>
                </a:path>
              </a:pathLst>
            </a:custGeom>
            <a:grpFill/>
            <a:ln w="2222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1">
              <a:extLst>
                <a:ext uri="{FF2B5EF4-FFF2-40B4-BE49-F238E27FC236}">
                  <a16:creationId xmlns:a16="http://schemas.microsoft.com/office/drawing/2014/main" xmlns="" id="{3A263A90-6D92-4110-B2E8-1F1AF4B3D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1676400"/>
              <a:ext cx="2959100" cy="304800"/>
            </a:xfrm>
            <a:custGeom>
              <a:avLst/>
              <a:gdLst>
                <a:gd name="T0" fmla="*/ 0 w 977900"/>
                <a:gd name="T1" fmla="*/ 967000 h 207433"/>
                <a:gd name="T2" fmla="*/ 44721251 w 977900"/>
                <a:gd name="T3" fmla="*/ 19734 h 207433"/>
                <a:gd name="T4" fmla="*/ 81988936 w 977900"/>
                <a:gd name="T5" fmla="*/ 848589 h 207433"/>
                <a:gd name="T6" fmla="*/ 0 60000 65536"/>
                <a:gd name="T7" fmla="*/ 0 60000 65536"/>
                <a:gd name="T8" fmla="*/ 0 60000 65536"/>
                <a:gd name="T9" fmla="*/ 0 w 977900"/>
                <a:gd name="T10" fmla="*/ 0 h 207433"/>
                <a:gd name="T11" fmla="*/ 977900 w 977900"/>
                <a:gd name="T12" fmla="*/ 207433 h 207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7900" h="207433">
                  <a:moveTo>
                    <a:pt x="0" y="207433"/>
                  </a:moveTo>
                  <a:cubicBezTo>
                    <a:pt x="185208" y="107949"/>
                    <a:pt x="370417" y="8466"/>
                    <a:pt x="533400" y="4233"/>
                  </a:cubicBezTo>
                  <a:cubicBezTo>
                    <a:pt x="696383" y="0"/>
                    <a:pt x="977900" y="182033"/>
                    <a:pt x="977900" y="182033"/>
                  </a:cubicBezTo>
                </a:path>
              </a:pathLst>
            </a:custGeom>
            <a:grpFill/>
            <a:ln w="2222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3">
              <a:extLst>
                <a:ext uri="{FF2B5EF4-FFF2-40B4-BE49-F238E27FC236}">
                  <a16:creationId xmlns:a16="http://schemas.microsoft.com/office/drawing/2014/main" xmlns="" id="{944DEF33-DA36-4643-B633-F6FFBF458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1676400"/>
              <a:ext cx="5016500" cy="152400"/>
            </a:xfrm>
            <a:custGeom>
              <a:avLst/>
              <a:gdLst>
                <a:gd name="T0" fmla="*/ 0 w 977900"/>
                <a:gd name="T1" fmla="*/ 60437 h 207433"/>
                <a:gd name="T2" fmla="*/ 369384383 w 977900"/>
                <a:gd name="T3" fmla="*/ 1234 h 207433"/>
                <a:gd name="T4" fmla="*/ 677204657 w 977900"/>
                <a:gd name="T5" fmla="*/ 53037 h 207433"/>
                <a:gd name="T6" fmla="*/ 0 60000 65536"/>
                <a:gd name="T7" fmla="*/ 0 60000 65536"/>
                <a:gd name="T8" fmla="*/ 0 60000 65536"/>
                <a:gd name="T9" fmla="*/ 0 w 977900"/>
                <a:gd name="T10" fmla="*/ 0 h 207433"/>
                <a:gd name="T11" fmla="*/ 977900 w 977900"/>
                <a:gd name="T12" fmla="*/ 207433 h 207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7900" h="207433">
                  <a:moveTo>
                    <a:pt x="0" y="207433"/>
                  </a:moveTo>
                  <a:cubicBezTo>
                    <a:pt x="185208" y="107949"/>
                    <a:pt x="370417" y="8466"/>
                    <a:pt x="533400" y="4233"/>
                  </a:cubicBezTo>
                  <a:cubicBezTo>
                    <a:pt x="696383" y="0"/>
                    <a:pt x="977900" y="182033"/>
                    <a:pt x="977900" y="182033"/>
                  </a:cubicBezTo>
                </a:path>
              </a:pathLst>
            </a:custGeom>
            <a:grpFill/>
            <a:ln w="2222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4">
              <a:extLst>
                <a:ext uri="{FF2B5EF4-FFF2-40B4-BE49-F238E27FC236}">
                  <a16:creationId xmlns:a16="http://schemas.microsoft.com/office/drawing/2014/main" xmlns="" id="{33A0AD8F-B980-4280-A654-AE3C79A9E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1524000"/>
              <a:ext cx="7010400" cy="457200"/>
            </a:xfrm>
            <a:custGeom>
              <a:avLst/>
              <a:gdLst>
                <a:gd name="T0" fmla="*/ 0 w 977900"/>
                <a:gd name="T1" fmla="*/ 4895436 h 207433"/>
                <a:gd name="T2" fmla="*/ 1408790693 w 977900"/>
                <a:gd name="T3" fmla="*/ 99900 h 207433"/>
                <a:gd name="T4" fmla="*/ 2147483646 w 977900"/>
                <a:gd name="T5" fmla="*/ 4295989 h 207433"/>
                <a:gd name="T6" fmla="*/ 0 60000 65536"/>
                <a:gd name="T7" fmla="*/ 0 60000 65536"/>
                <a:gd name="T8" fmla="*/ 0 60000 65536"/>
                <a:gd name="T9" fmla="*/ 0 w 977900"/>
                <a:gd name="T10" fmla="*/ 0 h 207433"/>
                <a:gd name="T11" fmla="*/ 977900 w 977900"/>
                <a:gd name="T12" fmla="*/ 207433 h 207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7900" h="207433">
                  <a:moveTo>
                    <a:pt x="0" y="207433"/>
                  </a:moveTo>
                  <a:cubicBezTo>
                    <a:pt x="185208" y="107949"/>
                    <a:pt x="370417" y="8466"/>
                    <a:pt x="533400" y="4233"/>
                  </a:cubicBezTo>
                  <a:cubicBezTo>
                    <a:pt x="696383" y="0"/>
                    <a:pt x="977900" y="182033"/>
                    <a:pt x="977900" y="182033"/>
                  </a:cubicBezTo>
                </a:path>
              </a:pathLst>
            </a:custGeom>
            <a:grpFill/>
            <a:ln w="2222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C8E9BC8-1745-4111-ACCC-8AB44A14F3C4}"/>
              </a:ext>
            </a:extLst>
          </p:cNvPr>
          <p:cNvSpPr/>
          <p:nvPr/>
        </p:nvSpPr>
        <p:spPr>
          <a:xfrm>
            <a:off x="162023" y="28949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867243" y="3267675"/>
            <a:ext cx="1791730" cy="3844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roadcast/scatter</a:t>
            </a:r>
            <a:endParaRPr lang="en-US" dirty="0"/>
          </a:p>
        </p:txBody>
      </p:sp>
      <p:sp>
        <p:nvSpPr>
          <p:cNvPr id="97" name="Left Arrow 96"/>
          <p:cNvSpPr/>
          <p:nvPr/>
        </p:nvSpPr>
        <p:spPr>
          <a:xfrm>
            <a:off x="1812324" y="3741352"/>
            <a:ext cx="1757406" cy="39129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educe/gather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35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Data </a:t>
            </a:r>
            <a:r>
              <a:rPr lang="en-US" dirty="0" smtClean="0">
                <a:latin typeface="Helvetica Neue"/>
                <a:ea typeface="Helvetica Neue"/>
                <a:cs typeface="Helvetica Neue"/>
                <a:sym typeface="Helvetica Neue"/>
              </a:rPr>
              <a:t>Stream</a:t>
            </a:r>
            <a:r>
              <a:rPr lang="en-US" altLang="ja-JP" dirty="0" smtClean="0">
                <a:latin typeface="Helvetica Neue"/>
                <a:ea typeface="Helvetica Neue"/>
                <a:cs typeface="Helvetica Neue"/>
                <a:sym typeface="Helvetica Neue"/>
              </a:rPr>
              <a:t>ing</a:t>
            </a:r>
            <a:r>
              <a:rPr lang="en-U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dirty="0">
                <a:latin typeface="Helvetica Neue"/>
                <a:ea typeface="Helvetica Neue"/>
                <a:cs typeface="Helvetica Neue"/>
                <a:sym typeface="Helvetica Neue"/>
              </a:rPr>
              <a:t> - Hadoop, Spark and Storm</a:t>
            </a:r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4383273" y="4397983"/>
            <a:ext cx="282381" cy="131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2609516" y="4337050"/>
            <a:ext cx="282381" cy="1478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2341125" y="1794700"/>
            <a:ext cx="2738875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800" b="1" dirty="0"/>
              <a:t>Hadoop               Spark  </a:t>
            </a:r>
            <a:endParaRPr sz="1800" b="1" dirty="0"/>
          </a:p>
        </p:txBody>
      </p:sp>
      <p:sp>
        <p:nvSpPr>
          <p:cNvPr id="149" name="Google Shape;149;p18"/>
          <p:cNvSpPr/>
          <p:nvPr/>
        </p:nvSpPr>
        <p:spPr>
          <a:xfrm>
            <a:off x="2178417" y="3817675"/>
            <a:ext cx="1164074" cy="475200"/>
          </a:xfrm>
          <a:prstGeom prst="rect">
            <a:avLst/>
          </a:prstGeom>
          <a:gradFill>
            <a:gsLst>
              <a:gs pos="0">
                <a:srgbClr val="788C81"/>
              </a:gs>
              <a:gs pos="34000">
                <a:srgbClr val="798B81"/>
              </a:gs>
              <a:gs pos="70000">
                <a:srgbClr val="899C90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Map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2178417" y="5156138"/>
            <a:ext cx="1150457" cy="390300"/>
          </a:xfrm>
          <a:prstGeom prst="rect">
            <a:avLst/>
          </a:prstGeom>
          <a:gradFill>
            <a:gsLst>
              <a:gs pos="0">
                <a:srgbClr val="788C81"/>
              </a:gs>
              <a:gs pos="34000">
                <a:srgbClr val="798B81"/>
              </a:gs>
              <a:gs pos="70000">
                <a:srgbClr val="899C90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Reduce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047761" y="3835406"/>
            <a:ext cx="937554" cy="562500"/>
          </a:xfrm>
          <a:prstGeom prst="rect">
            <a:avLst/>
          </a:prstGeom>
          <a:gradFill>
            <a:gsLst>
              <a:gs pos="0">
                <a:srgbClr val="788C81"/>
              </a:gs>
              <a:gs pos="34000">
                <a:srgbClr val="798B81"/>
              </a:gs>
              <a:gs pos="70000">
                <a:srgbClr val="899C90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RDD1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4047761" y="4785941"/>
            <a:ext cx="937554" cy="562500"/>
          </a:xfrm>
          <a:prstGeom prst="rect">
            <a:avLst/>
          </a:prstGeom>
          <a:gradFill>
            <a:gsLst>
              <a:gs pos="0">
                <a:srgbClr val="788C81"/>
              </a:gs>
              <a:gs pos="34000">
                <a:srgbClr val="798B81"/>
              </a:gs>
              <a:gs pos="70000">
                <a:srgbClr val="899C90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RDD1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4047761" y="5708683"/>
            <a:ext cx="937554" cy="562500"/>
          </a:xfrm>
          <a:prstGeom prst="rect">
            <a:avLst/>
          </a:prstGeom>
          <a:gradFill>
            <a:gsLst>
              <a:gs pos="0">
                <a:srgbClr val="788C81"/>
              </a:gs>
              <a:gs pos="34000">
                <a:srgbClr val="798B81"/>
              </a:gs>
              <a:gs pos="70000">
                <a:srgbClr val="899C90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RDD1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2296275" y="3066150"/>
            <a:ext cx="933839" cy="4752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788C81"/>
              </a:gs>
              <a:gs pos="34000">
                <a:srgbClr val="798B81"/>
              </a:gs>
              <a:gs pos="70000">
                <a:srgbClr val="899C90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inputs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2268538" y="4505788"/>
            <a:ext cx="933839" cy="4752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788C81"/>
              </a:gs>
              <a:gs pos="34000">
                <a:srgbClr val="798B81"/>
              </a:gs>
              <a:gs pos="70000">
                <a:srgbClr val="899C90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2284819" y="5805575"/>
            <a:ext cx="933839" cy="4752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788C81"/>
              </a:gs>
              <a:gs pos="34000">
                <a:srgbClr val="798B81"/>
              </a:gs>
              <a:gs pos="70000">
                <a:srgbClr val="899C90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3806830" y="4430306"/>
            <a:ext cx="1629112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Transformation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4219295" y="5332742"/>
            <a:ext cx="76602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845228" y="2533525"/>
            <a:ext cx="3408084" cy="12258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156849" y="2490800"/>
            <a:ext cx="1479900" cy="13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66666"/>
                </a:solidFill>
              </a:rPr>
              <a:t>Streaming data to parallel analyzers </a:t>
            </a:r>
            <a:endParaRPr sz="1800" dirty="0">
              <a:solidFill>
                <a:srgbClr val="666666"/>
              </a:solidFill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4053453" y="3073846"/>
            <a:ext cx="933839" cy="4743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788C81"/>
              </a:gs>
              <a:gs pos="34000">
                <a:srgbClr val="798B81"/>
              </a:gs>
              <a:gs pos="70000">
                <a:srgbClr val="899C90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18"/>
          <p:cNvCxnSpPr>
            <a:stCxn id="154" idx="3"/>
          </p:cNvCxnSpPr>
          <p:nvPr/>
        </p:nvCxnSpPr>
        <p:spPr>
          <a:xfrm flipH="1">
            <a:off x="2541976" y="3541350"/>
            <a:ext cx="221219" cy="2178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63;p18"/>
          <p:cNvCxnSpPr>
            <a:cxnSpLocks/>
            <a:stCxn id="154" idx="3"/>
          </p:cNvCxnSpPr>
          <p:nvPr/>
        </p:nvCxnSpPr>
        <p:spPr>
          <a:xfrm>
            <a:off x="2763195" y="3541350"/>
            <a:ext cx="325641" cy="26015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18"/>
          <p:cNvCxnSpPr>
            <a:cxnSpLocks/>
            <a:stCxn id="154" idx="3"/>
            <a:endCxn id="149" idx="0"/>
          </p:cNvCxnSpPr>
          <p:nvPr/>
        </p:nvCxnSpPr>
        <p:spPr>
          <a:xfrm flipH="1">
            <a:off x="2760454" y="3541350"/>
            <a:ext cx="2741" cy="276325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18"/>
          <p:cNvCxnSpPr>
            <a:cxnSpLocks/>
            <a:stCxn id="161" idx="3"/>
          </p:cNvCxnSpPr>
          <p:nvPr/>
        </p:nvCxnSpPr>
        <p:spPr>
          <a:xfrm flipH="1">
            <a:off x="4288463" y="3548146"/>
            <a:ext cx="231910" cy="269529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18"/>
          <p:cNvCxnSpPr>
            <a:cxnSpLocks/>
          </p:cNvCxnSpPr>
          <p:nvPr/>
        </p:nvCxnSpPr>
        <p:spPr>
          <a:xfrm>
            <a:off x="4558074" y="3538332"/>
            <a:ext cx="238043" cy="279343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18"/>
          <p:cNvCxnSpPr>
            <a:cxnSpLocks/>
          </p:cNvCxnSpPr>
          <p:nvPr/>
        </p:nvCxnSpPr>
        <p:spPr>
          <a:xfrm flipH="1">
            <a:off x="4525503" y="3548146"/>
            <a:ext cx="12800" cy="28726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" name="Google Shape;168;p18"/>
          <p:cNvSpPr txBox="1"/>
          <p:nvPr/>
        </p:nvSpPr>
        <p:spPr>
          <a:xfrm>
            <a:off x="201274" y="4117700"/>
            <a:ext cx="1479900" cy="1687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155CC"/>
                </a:solidFill>
              </a:rPr>
              <a:t>Reducing partial results to the main program</a:t>
            </a:r>
            <a:endParaRPr sz="1800" dirty="0">
              <a:solidFill>
                <a:srgbClr val="1155CC"/>
              </a:solidFill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1845229" y="3773500"/>
            <a:ext cx="3408083" cy="26466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476AD20-60CA-40AB-9949-5DCAA42F3DC3}"/>
              </a:ext>
            </a:extLst>
          </p:cNvPr>
          <p:cNvSpPr/>
          <p:nvPr/>
        </p:nvSpPr>
        <p:spPr bwMode="auto">
          <a:xfrm>
            <a:off x="6683255" y="4508500"/>
            <a:ext cx="719138" cy="12969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75F2873-1097-4DB1-B3BE-123557A289B5}"/>
              </a:ext>
            </a:extLst>
          </p:cNvPr>
          <p:cNvSpPr/>
          <p:nvPr/>
        </p:nvSpPr>
        <p:spPr bwMode="auto">
          <a:xfrm>
            <a:off x="5497231" y="2781300"/>
            <a:ext cx="719138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" name="Picture 7" descr="tap.jpg">
            <a:extLst>
              <a:ext uri="{FF2B5EF4-FFF2-40B4-BE49-F238E27FC236}">
                <a16:creationId xmlns:a16="http://schemas.microsoft.com/office/drawing/2014/main" xmlns="" id="{B9867B02-72C0-4134-A77E-BF1059848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94" y="2852738"/>
            <a:ext cx="4381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10">
            <a:extLst>
              <a:ext uri="{FF2B5EF4-FFF2-40B4-BE49-F238E27FC236}">
                <a16:creationId xmlns:a16="http://schemas.microsoft.com/office/drawing/2014/main" xmlns="" id="{3E528ADA-D6DB-491F-8BF9-5699B6A0E730}"/>
              </a:ext>
            </a:extLst>
          </p:cNvPr>
          <p:cNvGrpSpPr>
            <a:grpSpLocks/>
          </p:cNvGrpSpPr>
          <p:nvPr/>
        </p:nvGrpSpPr>
        <p:grpSpPr bwMode="auto">
          <a:xfrm>
            <a:off x="6754693" y="4581525"/>
            <a:ext cx="504825" cy="503238"/>
            <a:chOff x="3347864" y="2564904"/>
            <a:chExt cx="504056" cy="50405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530F04B0-D7D4-4EDF-BF0F-E742513C691C}"/>
                </a:ext>
              </a:extLst>
            </p:cNvPr>
            <p:cNvSpPr/>
            <p:nvPr/>
          </p:nvSpPr>
          <p:spPr bwMode="auto">
            <a:xfrm>
              <a:off x="3347864" y="2564904"/>
              <a:ext cx="504056" cy="504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Lightning Bolt 48">
              <a:extLst>
                <a:ext uri="{FF2B5EF4-FFF2-40B4-BE49-F238E27FC236}">
                  <a16:creationId xmlns:a16="http://schemas.microsoft.com/office/drawing/2014/main" xmlns="" id="{1300BE29-11C5-41D1-9C9C-28A067877B26}"/>
                </a:ext>
              </a:extLst>
            </p:cNvPr>
            <p:cNvSpPr/>
            <p:nvPr/>
          </p:nvSpPr>
          <p:spPr bwMode="auto">
            <a:xfrm>
              <a:off x="3419192" y="2636458"/>
              <a:ext cx="361399" cy="360948"/>
            </a:xfrm>
            <a:prstGeom prst="lightningBol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7DDCE2B-E250-477A-B959-C57711478D50}"/>
              </a:ext>
            </a:extLst>
          </p:cNvPr>
          <p:cNvSpPr/>
          <p:nvPr/>
        </p:nvSpPr>
        <p:spPr bwMode="auto">
          <a:xfrm>
            <a:off x="6683255" y="2781300"/>
            <a:ext cx="719138" cy="1511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45848F1-C3D2-4CEF-9102-3EFB127624CC}"/>
              </a:ext>
            </a:extLst>
          </p:cNvPr>
          <p:cNvSpPr/>
          <p:nvPr/>
        </p:nvSpPr>
        <p:spPr bwMode="auto">
          <a:xfrm>
            <a:off x="7908805" y="2781300"/>
            <a:ext cx="720725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2" name="Group 14">
            <a:extLst>
              <a:ext uri="{FF2B5EF4-FFF2-40B4-BE49-F238E27FC236}">
                <a16:creationId xmlns:a16="http://schemas.microsoft.com/office/drawing/2014/main" xmlns="" id="{82A991AD-C075-4B7D-9CD3-FF41E6D54789}"/>
              </a:ext>
            </a:extLst>
          </p:cNvPr>
          <p:cNvGrpSpPr>
            <a:grpSpLocks/>
          </p:cNvGrpSpPr>
          <p:nvPr/>
        </p:nvGrpSpPr>
        <p:grpSpPr bwMode="auto">
          <a:xfrm>
            <a:off x="7981830" y="2852738"/>
            <a:ext cx="503238" cy="504825"/>
            <a:chOff x="3347864" y="2564904"/>
            <a:chExt cx="504056" cy="50405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B823371-CFFF-4030-88C8-78EC9806E279}"/>
                </a:ext>
              </a:extLst>
            </p:cNvPr>
            <p:cNvSpPr/>
            <p:nvPr/>
          </p:nvSpPr>
          <p:spPr bwMode="auto">
            <a:xfrm>
              <a:off x="3347864" y="2564904"/>
              <a:ext cx="504056" cy="504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Lightning Bolt 53">
              <a:extLst>
                <a:ext uri="{FF2B5EF4-FFF2-40B4-BE49-F238E27FC236}">
                  <a16:creationId xmlns:a16="http://schemas.microsoft.com/office/drawing/2014/main" xmlns="" id="{41537737-55AC-406D-AD24-1DC784716BA7}"/>
                </a:ext>
              </a:extLst>
            </p:cNvPr>
            <p:cNvSpPr/>
            <p:nvPr/>
          </p:nvSpPr>
          <p:spPr bwMode="auto">
            <a:xfrm>
              <a:off x="3419418" y="2636232"/>
              <a:ext cx="360948" cy="361399"/>
            </a:xfrm>
            <a:prstGeom prst="lightningBol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5" name="Group 17">
            <a:extLst>
              <a:ext uri="{FF2B5EF4-FFF2-40B4-BE49-F238E27FC236}">
                <a16:creationId xmlns:a16="http://schemas.microsoft.com/office/drawing/2014/main" xmlns="" id="{FDCE2F1C-94B0-4811-A390-02F44AAE6B10}"/>
              </a:ext>
            </a:extLst>
          </p:cNvPr>
          <p:cNvGrpSpPr>
            <a:grpSpLocks/>
          </p:cNvGrpSpPr>
          <p:nvPr/>
        </p:nvGrpSpPr>
        <p:grpSpPr bwMode="auto">
          <a:xfrm>
            <a:off x="6754693" y="2852738"/>
            <a:ext cx="504825" cy="504825"/>
            <a:chOff x="3347864" y="2564904"/>
            <a:chExt cx="504056" cy="50405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A9F863AA-7A5A-4E05-AAF2-35A25531F322}"/>
                </a:ext>
              </a:extLst>
            </p:cNvPr>
            <p:cNvSpPr/>
            <p:nvPr/>
          </p:nvSpPr>
          <p:spPr bwMode="auto">
            <a:xfrm>
              <a:off x="3347864" y="2564904"/>
              <a:ext cx="504056" cy="504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Lightning Bolt 56">
              <a:extLst>
                <a:ext uri="{FF2B5EF4-FFF2-40B4-BE49-F238E27FC236}">
                  <a16:creationId xmlns:a16="http://schemas.microsoft.com/office/drawing/2014/main" xmlns="" id="{8DBD5674-313B-4927-B31B-42BA171D0384}"/>
                </a:ext>
              </a:extLst>
            </p:cNvPr>
            <p:cNvSpPr/>
            <p:nvPr/>
          </p:nvSpPr>
          <p:spPr bwMode="auto">
            <a:xfrm>
              <a:off x="3419192" y="2636232"/>
              <a:ext cx="361399" cy="361399"/>
            </a:xfrm>
            <a:prstGeom prst="lightningBol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30B1390E-EFBA-4259-B0CE-A57F12EFB147}"/>
              </a:ext>
            </a:extLst>
          </p:cNvPr>
          <p:cNvSpPr/>
          <p:nvPr/>
        </p:nvSpPr>
        <p:spPr bwMode="auto">
          <a:xfrm>
            <a:off x="5784569" y="3429000"/>
            <a:ext cx="215900" cy="215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7077144-A598-479D-9D18-3B6C6073DC29}"/>
              </a:ext>
            </a:extLst>
          </p:cNvPr>
          <p:cNvSpPr/>
          <p:nvPr/>
        </p:nvSpPr>
        <p:spPr bwMode="auto">
          <a:xfrm>
            <a:off x="6899154" y="3438098"/>
            <a:ext cx="231775" cy="2321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8D7156D8-3832-43BA-BCAA-E8EFD546EC56}"/>
              </a:ext>
            </a:extLst>
          </p:cNvPr>
          <p:cNvSpPr/>
          <p:nvPr/>
        </p:nvSpPr>
        <p:spPr bwMode="auto">
          <a:xfrm>
            <a:off x="6899155" y="5445125"/>
            <a:ext cx="215900" cy="215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527CBA7-06E0-46C0-9FD9-177773085CB6}"/>
              </a:ext>
            </a:extLst>
          </p:cNvPr>
          <p:cNvSpPr/>
          <p:nvPr/>
        </p:nvSpPr>
        <p:spPr bwMode="auto">
          <a:xfrm>
            <a:off x="5784569" y="3716338"/>
            <a:ext cx="215900" cy="2174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3DC4155E-AA73-4504-8F81-46013FC01FA2}"/>
              </a:ext>
            </a:extLst>
          </p:cNvPr>
          <p:cNvSpPr/>
          <p:nvPr/>
        </p:nvSpPr>
        <p:spPr bwMode="auto">
          <a:xfrm>
            <a:off x="8124705" y="3429000"/>
            <a:ext cx="215900" cy="215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8023433D-B0E9-43D6-A740-EAC366696C60}"/>
              </a:ext>
            </a:extLst>
          </p:cNvPr>
          <p:cNvSpPr/>
          <p:nvPr/>
        </p:nvSpPr>
        <p:spPr bwMode="auto">
          <a:xfrm>
            <a:off x="6899155" y="4005262"/>
            <a:ext cx="231774" cy="23217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B1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47470737-4831-4CFB-95A6-52911129A8BF}"/>
              </a:ext>
            </a:extLst>
          </p:cNvPr>
          <p:cNvSpPr/>
          <p:nvPr/>
        </p:nvSpPr>
        <p:spPr bwMode="auto">
          <a:xfrm>
            <a:off x="6899154" y="3716339"/>
            <a:ext cx="231775" cy="21510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9C59859E-A18D-457B-B9EE-B6F078082307}"/>
              </a:ext>
            </a:extLst>
          </p:cNvPr>
          <p:cNvSpPr/>
          <p:nvPr/>
        </p:nvSpPr>
        <p:spPr bwMode="auto">
          <a:xfrm>
            <a:off x="8124705" y="3716338"/>
            <a:ext cx="215900" cy="2174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AC536858-1415-4C40-B3C0-3649D63E44EA}"/>
              </a:ext>
            </a:extLst>
          </p:cNvPr>
          <p:cNvSpPr/>
          <p:nvPr/>
        </p:nvSpPr>
        <p:spPr bwMode="auto">
          <a:xfrm>
            <a:off x="6899155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B3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53BD9F64-5957-4A60-BFBC-FD69EDB0C1BF}"/>
              </a:ext>
            </a:extLst>
          </p:cNvPr>
          <p:cNvCxnSpPr>
            <a:cxnSpLocks/>
            <a:endCxn id="59" idx="2"/>
          </p:cNvCxnSpPr>
          <p:nvPr/>
        </p:nvCxnSpPr>
        <p:spPr bwMode="auto">
          <a:xfrm flipV="1">
            <a:off x="6011749" y="3554184"/>
            <a:ext cx="887405" cy="564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5FF3BCEF-7193-4FFA-806C-CD2038BF5B22}"/>
              </a:ext>
            </a:extLst>
          </p:cNvPr>
          <p:cNvCxnSpPr>
            <a:cxnSpLocks/>
            <a:endCxn id="64" idx="2"/>
          </p:cNvCxnSpPr>
          <p:nvPr/>
        </p:nvCxnSpPr>
        <p:spPr bwMode="auto">
          <a:xfrm>
            <a:off x="6040318" y="3608388"/>
            <a:ext cx="858836" cy="215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9FB6D6B4-F6E1-4966-A9AD-2ED098CAE201}"/>
              </a:ext>
            </a:extLst>
          </p:cNvPr>
          <p:cNvCxnSpPr>
            <a:cxnSpLocks/>
          </p:cNvCxnSpPr>
          <p:nvPr/>
        </p:nvCxnSpPr>
        <p:spPr bwMode="auto">
          <a:xfrm>
            <a:off x="6011749" y="3601502"/>
            <a:ext cx="887406" cy="4751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017CCE2A-8E72-41AA-94A4-B954ABEA77BF}"/>
              </a:ext>
            </a:extLst>
          </p:cNvPr>
          <p:cNvCxnSpPr>
            <a:cxnSpLocks/>
          </p:cNvCxnSpPr>
          <p:nvPr/>
        </p:nvCxnSpPr>
        <p:spPr bwMode="auto">
          <a:xfrm>
            <a:off x="6033968" y="3644900"/>
            <a:ext cx="865187" cy="15843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4B641002-4890-4B4D-B165-0B5008355BE4}"/>
              </a:ext>
            </a:extLst>
          </p:cNvPr>
          <p:cNvCxnSpPr>
            <a:cxnSpLocks/>
            <a:endCxn id="60" idx="2"/>
          </p:cNvCxnSpPr>
          <p:nvPr/>
        </p:nvCxnSpPr>
        <p:spPr bwMode="auto">
          <a:xfrm>
            <a:off x="6011749" y="3601502"/>
            <a:ext cx="887406" cy="1951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BFC98AE1-537B-4D25-ABA6-221B9E5A198B}"/>
              </a:ext>
            </a:extLst>
          </p:cNvPr>
          <p:cNvCxnSpPr>
            <a:cxnSpLocks/>
            <a:stCxn id="61" idx="6"/>
          </p:cNvCxnSpPr>
          <p:nvPr/>
        </p:nvCxnSpPr>
        <p:spPr bwMode="auto">
          <a:xfrm flipV="1">
            <a:off x="6000469" y="3573464"/>
            <a:ext cx="898686" cy="2516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F3F384E7-A0D5-4C70-B47E-49A6237B074D}"/>
              </a:ext>
            </a:extLst>
          </p:cNvPr>
          <p:cNvCxnSpPr>
            <a:cxnSpLocks/>
          </p:cNvCxnSpPr>
          <p:nvPr/>
        </p:nvCxnSpPr>
        <p:spPr bwMode="auto">
          <a:xfrm>
            <a:off x="6011749" y="3827462"/>
            <a:ext cx="887406" cy="333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AC48FB68-3D90-4192-B957-D752B9525A22}"/>
              </a:ext>
            </a:extLst>
          </p:cNvPr>
          <p:cNvCxnSpPr>
            <a:cxnSpLocks/>
          </p:cNvCxnSpPr>
          <p:nvPr/>
        </p:nvCxnSpPr>
        <p:spPr bwMode="auto">
          <a:xfrm>
            <a:off x="6011749" y="3824287"/>
            <a:ext cx="887406" cy="252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14288847-9C77-47D2-8D41-F781F5DC421E}"/>
              </a:ext>
            </a:extLst>
          </p:cNvPr>
          <p:cNvCxnSpPr>
            <a:cxnSpLocks/>
            <a:endCxn id="66" idx="2"/>
          </p:cNvCxnSpPr>
          <p:nvPr/>
        </p:nvCxnSpPr>
        <p:spPr bwMode="auto">
          <a:xfrm>
            <a:off x="6011749" y="3838576"/>
            <a:ext cx="887406" cy="14271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40A33278-7FB7-450B-8690-24850B66AC69}"/>
              </a:ext>
            </a:extLst>
          </p:cNvPr>
          <p:cNvCxnSpPr>
            <a:cxnSpLocks/>
            <a:stCxn id="61" idx="6"/>
          </p:cNvCxnSpPr>
          <p:nvPr/>
        </p:nvCxnSpPr>
        <p:spPr bwMode="auto">
          <a:xfrm>
            <a:off x="6000469" y="3825082"/>
            <a:ext cx="898686" cy="17645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155AE010-1536-4C01-BF16-2A9DCAFA4731}"/>
              </a:ext>
            </a:extLst>
          </p:cNvPr>
          <p:cNvCxnSpPr>
            <a:cxnSpLocks/>
            <a:endCxn id="62" idx="2"/>
          </p:cNvCxnSpPr>
          <p:nvPr/>
        </p:nvCxnSpPr>
        <p:spPr bwMode="auto">
          <a:xfrm>
            <a:off x="7115055" y="3530600"/>
            <a:ext cx="1009650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D8EA45A4-F67C-4199-B187-43FC53A475F9}"/>
              </a:ext>
            </a:extLst>
          </p:cNvPr>
          <p:cNvCxnSpPr>
            <a:cxnSpLocks/>
          </p:cNvCxnSpPr>
          <p:nvPr/>
        </p:nvCxnSpPr>
        <p:spPr bwMode="auto">
          <a:xfrm>
            <a:off x="7130930" y="3550572"/>
            <a:ext cx="993775" cy="3102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D2C2BC79-90DE-4CF0-8C68-C443F591124B}"/>
              </a:ext>
            </a:extLst>
          </p:cNvPr>
          <p:cNvCxnSpPr>
            <a:cxnSpLocks/>
            <a:stCxn id="64" idx="6"/>
          </p:cNvCxnSpPr>
          <p:nvPr/>
        </p:nvCxnSpPr>
        <p:spPr bwMode="auto">
          <a:xfrm flipV="1">
            <a:off x="7130929" y="3500439"/>
            <a:ext cx="993776" cy="323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3E6E4022-E407-4EAC-9E29-3F812E590683}"/>
              </a:ext>
            </a:extLst>
          </p:cNvPr>
          <p:cNvCxnSpPr>
            <a:cxnSpLocks/>
          </p:cNvCxnSpPr>
          <p:nvPr/>
        </p:nvCxnSpPr>
        <p:spPr bwMode="auto">
          <a:xfrm flipV="1">
            <a:off x="7130930" y="3500439"/>
            <a:ext cx="993775" cy="611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01E6AB72-95E4-49BD-80DC-17CE15EE73BF}"/>
              </a:ext>
            </a:extLst>
          </p:cNvPr>
          <p:cNvCxnSpPr>
            <a:cxnSpLocks/>
            <a:stCxn id="64" idx="6"/>
          </p:cNvCxnSpPr>
          <p:nvPr/>
        </p:nvCxnSpPr>
        <p:spPr bwMode="auto">
          <a:xfrm>
            <a:off x="7130929" y="3823891"/>
            <a:ext cx="993776" cy="36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9A2FC402-D9E9-4AA3-A8F6-8D66735D200B}"/>
              </a:ext>
            </a:extLst>
          </p:cNvPr>
          <p:cNvCxnSpPr>
            <a:cxnSpLocks/>
          </p:cNvCxnSpPr>
          <p:nvPr/>
        </p:nvCxnSpPr>
        <p:spPr bwMode="auto">
          <a:xfrm flipV="1">
            <a:off x="6829305" y="3860800"/>
            <a:ext cx="129540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3" name="TextBox 83">
            <a:extLst>
              <a:ext uri="{FF2B5EF4-FFF2-40B4-BE49-F238E27FC236}">
                <a16:creationId xmlns:a16="http://schemas.microsoft.com/office/drawing/2014/main" xmlns="" id="{9F6700BD-E943-4C2D-AC38-56962737D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093" y="3284538"/>
            <a:ext cx="65563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50" dirty="0"/>
              <a:t>shuffle</a:t>
            </a:r>
          </a:p>
        </p:txBody>
      </p:sp>
      <p:sp>
        <p:nvSpPr>
          <p:cNvPr id="84" name="TextBox 84">
            <a:extLst>
              <a:ext uri="{FF2B5EF4-FFF2-40B4-BE49-F238E27FC236}">
                <a16:creationId xmlns:a16="http://schemas.microsoft.com/office/drawing/2014/main" xmlns="" id="{64960096-BB6B-45C4-B36C-E9423F93F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093" y="4581525"/>
            <a:ext cx="4597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50" dirty="0"/>
              <a:t>All</a:t>
            </a:r>
          </a:p>
        </p:txBody>
      </p:sp>
      <p:sp>
        <p:nvSpPr>
          <p:cNvPr id="85" name="TextBox 85">
            <a:extLst>
              <a:ext uri="{FF2B5EF4-FFF2-40B4-BE49-F238E27FC236}">
                <a16:creationId xmlns:a16="http://schemas.microsoft.com/office/drawing/2014/main" xmlns="" id="{EFEA8E4B-6A0E-4FFB-9635-D21C10D26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938" y="3284538"/>
            <a:ext cx="12223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50" dirty="0"/>
              <a:t>Fields on “word”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030A62-800F-451D-A6C4-5F0AFB677911}"/>
              </a:ext>
            </a:extLst>
          </p:cNvPr>
          <p:cNvSpPr/>
          <p:nvPr/>
        </p:nvSpPr>
        <p:spPr>
          <a:xfrm>
            <a:off x="286699" y="43095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  <p:sp>
        <p:nvSpPr>
          <p:cNvPr id="93" name="Google Shape;160;p18"/>
          <p:cNvSpPr txBox="1"/>
          <p:nvPr/>
        </p:nvSpPr>
        <p:spPr>
          <a:xfrm>
            <a:off x="5457898" y="5251848"/>
            <a:ext cx="1479900" cy="13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66666"/>
                </a:solidFill>
              </a:rPr>
              <a:t>Streaming data to parallel analyzers </a:t>
            </a:r>
            <a:endParaRPr sz="1800" dirty="0">
              <a:solidFill>
                <a:srgbClr val="666666"/>
              </a:solidFill>
            </a:endParaRPr>
          </a:p>
        </p:txBody>
      </p:sp>
      <p:sp>
        <p:nvSpPr>
          <p:cNvPr id="94" name="Google Shape;168;p18"/>
          <p:cNvSpPr txBox="1"/>
          <p:nvPr/>
        </p:nvSpPr>
        <p:spPr>
          <a:xfrm>
            <a:off x="7486268" y="4881876"/>
            <a:ext cx="1479900" cy="1687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155CC"/>
                </a:solidFill>
              </a:rPr>
              <a:t>Reducing partial results to the main program</a:t>
            </a:r>
            <a:endParaRPr sz="1800" dirty="0">
              <a:solidFill>
                <a:srgbClr val="1155CC"/>
              </a:solidFill>
            </a:endParaRPr>
          </a:p>
        </p:txBody>
      </p:sp>
      <p:sp>
        <p:nvSpPr>
          <p:cNvPr id="95" name="Google Shape;148;p18"/>
          <p:cNvSpPr txBox="1">
            <a:spLocks/>
          </p:cNvSpPr>
          <p:nvPr/>
        </p:nvSpPr>
        <p:spPr>
          <a:xfrm>
            <a:off x="6646768" y="1748019"/>
            <a:ext cx="1206637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1700"/>
              <a:buFont typeface="Arial"/>
              <a:buNone/>
            </a:pPr>
            <a:r>
              <a:rPr lang="mr-IN" sz="1800" b="1" dirty="0" smtClean="0"/>
              <a:t>Storm</a:t>
            </a:r>
            <a:endParaRPr lang="mr-IN" sz="1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build="p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/>
      <p:bldP spid="158" grpId="0"/>
      <p:bldP spid="159" grpId="1" animBg="1"/>
      <p:bldP spid="160" grpId="1"/>
      <p:bldP spid="161" grpId="0" animBg="1"/>
      <p:bldP spid="168" grpId="0" animBg="1"/>
      <p:bldP spid="169" grpId="0" animBg="1"/>
      <p:bldP spid="44" grpId="0" animBg="1"/>
      <p:bldP spid="45" grpId="0" animBg="1"/>
      <p:bldP spid="50" grpId="0" animBg="1"/>
      <p:bldP spid="51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83" grpId="0"/>
      <p:bldP spid="84" grpId="0"/>
      <p:bldP spid="85" grpId="0"/>
      <p:bldP spid="93" grpId="0"/>
      <p:bldP spid="94" grpId="0" animBg="1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Hunting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000" dirty="0" smtClean="0"/>
              <a:t>- Mobile Agents: IBM Aglets, </a:t>
            </a:r>
            <a:r>
              <a:rPr lang="en-US" sz="3000" dirty="0" err="1" smtClean="0"/>
              <a:t>D’Agents</a:t>
            </a:r>
            <a:r>
              <a:rPr lang="en-US" sz="3000" dirty="0" smtClean="0"/>
              <a:t>, etc.</a:t>
            </a:r>
            <a:endParaRPr sz="3000" dirty="0"/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57200" y="1907232"/>
            <a:ext cx="8229600" cy="137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582015" y="1660456"/>
            <a:ext cx="7268100" cy="58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5"/>
            <a:r>
              <a:rPr lang="en-US" sz="1800" dirty="0"/>
              <a:t>Use agents mobility to hunt remote data. </a:t>
            </a:r>
          </a:p>
        </p:txBody>
      </p:sp>
      <p:pic>
        <p:nvPicPr>
          <p:cNvPr id="1026" name="Picture 2" descr="Big Data icon">
            <a:extLst>
              <a:ext uri="{FF2B5EF4-FFF2-40B4-BE49-F238E27FC236}">
                <a16:creationId xmlns:a16="http://schemas.microsoft.com/office/drawing/2014/main" xmlns="" id="{0916630F-52D5-40E2-AAB6-40D60ED3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52" y="3160807"/>
            <a:ext cx="879167" cy="8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ig Data icon">
            <a:extLst>
              <a:ext uri="{FF2B5EF4-FFF2-40B4-BE49-F238E27FC236}">
                <a16:creationId xmlns:a16="http://schemas.microsoft.com/office/drawing/2014/main" xmlns="" id="{AD2D18FF-256C-495B-B256-8A668435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44" y="4083652"/>
            <a:ext cx="879167" cy="8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ig Data icon">
            <a:extLst>
              <a:ext uri="{FF2B5EF4-FFF2-40B4-BE49-F238E27FC236}">
                <a16:creationId xmlns:a16="http://schemas.microsoft.com/office/drawing/2014/main" xmlns="" id="{E672D05D-5ADC-418D-BB4F-B26DCA4E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85" y="4039246"/>
            <a:ext cx="879167" cy="8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ig Data icon">
            <a:extLst>
              <a:ext uri="{FF2B5EF4-FFF2-40B4-BE49-F238E27FC236}">
                <a16:creationId xmlns:a16="http://schemas.microsoft.com/office/drawing/2014/main" xmlns="" id="{254B4E07-6E9D-4B03-8B45-8FB5F537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88" y="5233248"/>
            <a:ext cx="879167" cy="8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EBE242-97C3-4FB4-8075-8E1D05BB4796}"/>
              </a:ext>
            </a:extLst>
          </p:cNvPr>
          <p:cNvSpPr txBox="1"/>
          <p:nvPr/>
        </p:nvSpPr>
        <p:spPr>
          <a:xfrm>
            <a:off x="4134158" y="3120055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Node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A277F0-009E-4F0F-BCEE-E1D77437FB59}"/>
              </a:ext>
            </a:extLst>
          </p:cNvPr>
          <p:cNvSpPr txBox="1"/>
          <p:nvPr/>
        </p:nvSpPr>
        <p:spPr>
          <a:xfrm>
            <a:off x="6312454" y="4026784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Node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8F54BBF-D7E5-4485-878C-F2A298263618}"/>
              </a:ext>
            </a:extLst>
          </p:cNvPr>
          <p:cNvSpPr txBox="1"/>
          <p:nvPr/>
        </p:nvSpPr>
        <p:spPr>
          <a:xfrm>
            <a:off x="2113913" y="4051133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Node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CDE6DC3-23AD-4957-96BF-2A93D4ED4255}"/>
              </a:ext>
            </a:extLst>
          </p:cNvPr>
          <p:cNvSpPr txBox="1"/>
          <p:nvPr/>
        </p:nvSpPr>
        <p:spPr>
          <a:xfrm>
            <a:off x="3918863" y="6105930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 Node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xmlns="" id="{1B9C227C-B094-4616-BFB2-6705DDDFE918}"/>
              </a:ext>
            </a:extLst>
          </p:cNvPr>
          <p:cNvSpPr/>
          <p:nvPr/>
        </p:nvSpPr>
        <p:spPr>
          <a:xfrm flipV="1">
            <a:off x="3910987" y="4033450"/>
            <a:ext cx="400675" cy="1080411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xmlns="" id="{2F534799-80B0-4967-B16D-7468096B3ECC}"/>
              </a:ext>
            </a:extLst>
          </p:cNvPr>
          <p:cNvSpPr/>
          <p:nvPr/>
        </p:nvSpPr>
        <p:spPr>
          <a:xfrm rot="10800000" flipV="1">
            <a:off x="4654282" y="4078618"/>
            <a:ext cx="400675" cy="1080411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xmlns="" id="{ECE92380-9A32-4F85-8F38-1876083007AA}"/>
              </a:ext>
            </a:extLst>
          </p:cNvPr>
          <p:cNvSpPr/>
          <p:nvPr/>
        </p:nvSpPr>
        <p:spPr>
          <a:xfrm rot="18580242" flipV="1">
            <a:off x="3037647" y="4814128"/>
            <a:ext cx="389562" cy="1532939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urved Right 24">
            <a:extLst>
              <a:ext uri="{FF2B5EF4-FFF2-40B4-BE49-F238E27FC236}">
                <a16:creationId xmlns:a16="http://schemas.microsoft.com/office/drawing/2014/main" xmlns="" id="{F3ABD814-83C6-4127-8945-2F4EB8F17E54}"/>
              </a:ext>
            </a:extLst>
          </p:cNvPr>
          <p:cNvSpPr/>
          <p:nvPr/>
        </p:nvSpPr>
        <p:spPr>
          <a:xfrm rot="8101588" flipV="1">
            <a:off x="3409766" y="4449713"/>
            <a:ext cx="389562" cy="1532939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Curved Right 25">
            <a:extLst>
              <a:ext uri="{FF2B5EF4-FFF2-40B4-BE49-F238E27FC236}">
                <a16:creationId xmlns:a16="http://schemas.microsoft.com/office/drawing/2014/main" xmlns="" id="{70994B5D-B239-480B-8FE6-8D70F5130FF3}"/>
              </a:ext>
            </a:extLst>
          </p:cNvPr>
          <p:cNvSpPr/>
          <p:nvPr/>
        </p:nvSpPr>
        <p:spPr>
          <a:xfrm rot="2960078" flipV="1">
            <a:off x="5325667" y="4435964"/>
            <a:ext cx="389562" cy="1532939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xmlns="" id="{9A582CD6-7DEF-423D-9CC0-DCD647FC8BF3}"/>
              </a:ext>
            </a:extLst>
          </p:cNvPr>
          <p:cNvSpPr/>
          <p:nvPr/>
        </p:nvSpPr>
        <p:spPr>
          <a:xfrm rot="13780690" flipV="1">
            <a:off x="5579068" y="4808879"/>
            <a:ext cx="389562" cy="1532939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7D2606-CD76-45EB-8095-F43B8C743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408" y="4262073"/>
            <a:ext cx="427128" cy="6377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B90A24-34CB-4A0D-91A7-7F3ED8C82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923" y="5009950"/>
            <a:ext cx="400362" cy="597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F596496-B107-4AD9-98D7-D6B5B6888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59877" y="5025672"/>
            <a:ext cx="441352" cy="653652"/>
          </a:xfrm>
          <a:prstGeom prst="rect">
            <a:avLst/>
          </a:prstGeom>
        </p:spPr>
      </p:pic>
      <p:sp>
        <p:nvSpPr>
          <p:cNvPr id="33" name="Google Shape;179;p19">
            <a:extLst>
              <a:ext uri="{FF2B5EF4-FFF2-40B4-BE49-F238E27FC236}">
                <a16:creationId xmlns:a16="http://schemas.microsoft.com/office/drawing/2014/main" xmlns="" id="{AE4CE630-C567-4E84-B906-4E44A065C5CD}"/>
              </a:ext>
            </a:extLst>
          </p:cNvPr>
          <p:cNvSpPr txBox="1"/>
          <p:nvPr/>
        </p:nvSpPr>
        <p:spPr>
          <a:xfrm>
            <a:off x="2749594" y="2109868"/>
            <a:ext cx="5538736" cy="86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5"/>
            <a:r>
              <a:rPr lang="en-US" sz="1800" dirty="0"/>
              <a:t>Reduce the number of RPCs and to lower memory-access latency</a:t>
            </a:r>
            <a:endParaRPr sz="18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753E4696-CAC2-4F65-9F1A-677FE3C49F8B}"/>
              </a:ext>
            </a:extLst>
          </p:cNvPr>
          <p:cNvSpPr/>
          <p:nvPr/>
        </p:nvSpPr>
        <p:spPr>
          <a:xfrm>
            <a:off x="2081520" y="2371643"/>
            <a:ext cx="576534" cy="21102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7FAFBE-103C-4326-97B5-66C5F06FBF4B}"/>
              </a:ext>
            </a:extLst>
          </p:cNvPr>
          <p:cNvSpPr/>
          <p:nvPr/>
        </p:nvSpPr>
        <p:spPr>
          <a:xfrm>
            <a:off x="204475" y="0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  <p:bldP spid="23" grpId="0" animBg="1"/>
      <p:bldP spid="24" grpId="2" animBg="1"/>
      <p:bldP spid="25" grpId="0" animBg="1"/>
      <p:bldP spid="26" grpId="2" animBg="1"/>
      <p:bldP spid="27" grpId="0" animBg="1"/>
      <p:bldP spid="33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5856" y="4613702"/>
            <a:ext cx="3461924" cy="1415892"/>
            <a:chOff x="3966972" y="2052638"/>
            <a:chExt cx="3461924" cy="1415892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31388273-5682-42F7-9078-128B58CD7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86965">
              <a:off x="6037622" y="2209280"/>
              <a:ext cx="400362" cy="59780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1E80EC57-D3A7-4CA4-9784-73E9B6F26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772305" y="2052638"/>
              <a:ext cx="400362" cy="59780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E786C07A-ABE9-4721-899F-DE8ED1578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7243" y="2104838"/>
              <a:ext cx="400362" cy="59780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DDC0EF6B-85CD-4955-9213-A13799952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03348" flipH="1">
              <a:off x="5899801" y="2774599"/>
              <a:ext cx="400362" cy="5978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B915FCF6-FF3C-4C49-962A-94AEB2693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663373" y="2193823"/>
              <a:ext cx="400362" cy="5978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B56CD3A2-B6D6-421F-91D8-042E49C70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77008">
              <a:off x="5156176" y="2773038"/>
              <a:ext cx="400362" cy="5978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FADB5D97-82C0-4EE6-9853-43080E336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028534" y="2390726"/>
              <a:ext cx="400362" cy="59780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D84A98D7-2362-411F-8301-291EB9CAD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6972" y="2632442"/>
              <a:ext cx="400362" cy="59780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CC9E50A4-85E1-4E5B-9B31-E7DCEE383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778988" y="2808870"/>
              <a:ext cx="400362" cy="5978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7D7490B5-B75E-41A6-93EF-02476B640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7812" y="2870730"/>
              <a:ext cx="400362" cy="597800"/>
            </a:xfrm>
            <a:prstGeom prst="rect">
              <a:avLst/>
            </a:prstGeom>
          </p:spPr>
        </p:pic>
        <p:cxnSp>
          <p:nvCxnSpPr>
            <p:cNvPr id="56" name="Google Shape;192;p20">
              <a:extLst>
                <a:ext uri="{FF2B5EF4-FFF2-40B4-BE49-F238E27FC236}">
                  <a16:creationId xmlns:a16="http://schemas.microsoft.com/office/drawing/2014/main" xmlns="" id="{9073F9D8-1B8C-42DA-AC73-FFA1C0D63B0B}"/>
                </a:ext>
              </a:extLst>
            </p:cNvPr>
            <p:cNvCxnSpPr>
              <a:cxnSpLocks/>
            </p:cNvCxnSpPr>
            <p:nvPr/>
          </p:nvCxnSpPr>
          <p:spPr>
            <a:xfrm>
              <a:off x="6557464" y="2456002"/>
              <a:ext cx="213729" cy="211744"/>
            </a:xfrm>
            <a:prstGeom prst="straightConnector1">
              <a:avLst/>
            </a:prstGeom>
            <a:noFill/>
            <a:ln w="26425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63" name="Google Shape;194;p20">
              <a:extLst>
                <a:ext uri="{FF2B5EF4-FFF2-40B4-BE49-F238E27FC236}">
                  <a16:creationId xmlns:a16="http://schemas.microsoft.com/office/drawing/2014/main" xmlns="" id="{5E5AD199-C1DF-49E7-BDF8-E3E11828CBBC}"/>
                </a:ext>
              </a:extLst>
            </p:cNvPr>
            <p:cNvCxnSpPr/>
            <p:nvPr/>
          </p:nvCxnSpPr>
          <p:spPr>
            <a:xfrm flipH="1">
              <a:off x="6835178" y="2983352"/>
              <a:ext cx="179400" cy="165600"/>
            </a:xfrm>
            <a:prstGeom prst="straightConnector1">
              <a:avLst/>
            </a:prstGeom>
            <a:noFill/>
            <a:ln w="26425" cap="flat" cmpd="sng">
              <a:solidFill>
                <a:srgbClr val="C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68" name="Google Shape;194;p20">
              <a:extLst>
                <a:ext uri="{FF2B5EF4-FFF2-40B4-BE49-F238E27FC236}">
                  <a16:creationId xmlns:a16="http://schemas.microsoft.com/office/drawing/2014/main" xmlns="" id="{845B6E5F-815F-438A-A9AC-0408EFAE11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2234" y="2943183"/>
              <a:ext cx="1" cy="264844"/>
            </a:xfrm>
            <a:prstGeom prst="straightConnector1">
              <a:avLst/>
            </a:prstGeom>
            <a:noFill/>
            <a:ln w="26425" cap="flat" cmpd="sng">
              <a:solidFill>
                <a:srgbClr val="C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74" name="Google Shape;192;p20">
              <a:extLst>
                <a:ext uri="{FF2B5EF4-FFF2-40B4-BE49-F238E27FC236}">
                  <a16:creationId xmlns:a16="http://schemas.microsoft.com/office/drawing/2014/main" xmlns="" id="{1C68FCD6-211F-47D2-9B88-2B80B66E4A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9605" y="3127400"/>
              <a:ext cx="309938" cy="147550"/>
            </a:xfrm>
            <a:prstGeom prst="straightConnector1">
              <a:avLst/>
            </a:prstGeom>
            <a:noFill/>
            <a:ln w="26425" cap="flat" cmpd="sng">
              <a:solidFill>
                <a:srgbClr val="00B05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76" name="Google Shape;194;p20">
              <a:extLst>
                <a:ext uri="{FF2B5EF4-FFF2-40B4-BE49-F238E27FC236}">
                  <a16:creationId xmlns:a16="http://schemas.microsoft.com/office/drawing/2014/main" xmlns="" id="{628E16AE-064E-4604-A1EA-492788E8F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1813" y="2344171"/>
              <a:ext cx="274231" cy="0"/>
            </a:xfrm>
            <a:prstGeom prst="straightConnector1">
              <a:avLst/>
            </a:prstGeom>
            <a:noFill/>
            <a:ln w="26425" cap="flat" cmpd="sng">
              <a:solidFill>
                <a:srgbClr val="00B05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8" name="Google Shape;192;p20">
              <a:extLst>
                <a:ext uri="{FF2B5EF4-FFF2-40B4-BE49-F238E27FC236}">
                  <a16:creationId xmlns:a16="http://schemas.microsoft.com/office/drawing/2014/main" xmlns="" id="{26F7DAE3-8F45-4BAD-A3D8-2C06225214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6669" y="2368486"/>
              <a:ext cx="309938" cy="147550"/>
            </a:xfrm>
            <a:prstGeom prst="straightConnector1">
              <a:avLst/>
            </a:prstGeom>
            <a:noFill/>
            <a:ln w="26425" cap="flat" cmpd="sng">
              <a:solidFill>
                <a:srgbClr val="00B05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52" name="Google Shape;194;p20">
              <a:extLst>
                <a:ext uri="{FF2B5EF4-FFF2-40B4-BE49-F238E27FC236}">
                  <a16:creationId xmlns:a16="http://schemas.microsoft.com/office/drawing/2014/main" xmlns="" id="{4B29F5E3-129D-43D1-8F53-F89F4E66ED87}"/>
                </a:ext>
              </a:extLst>
            </p:cNvPr>
            <p:cNvCxnSpPr/>
            <p:nvPr/>
          </p:nvCxnSpPr>
          <p:spPr>
            <a:xfrm flipH="1">
              <a:off x="4449082" y="2605011"/>
              <a:ext cx="179400" cy="165600"/>
            </a:xfrm>
            <a:prstGeom prst="straightConnector1">
              <a:avLst/>
            </a:prstGeom>
            <a:noFill/>
            <a:ln w="26425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53" name="Google Shape;194;p20">
              <a:extLst>
                <a:ext uri="{FF2B5EF4-FFF2-40B4-BE49-F238E27FC236}">
                  <a16:creationId xmlns:a16="http://schemas.microsoft.com/office/drawing/2014/main" xmlns="" id="{6DB945A3-EEFE-4947-B29D-AF97F821BA22}"/>
                </a:ext>
              </a:extLst>
            </p:cNvPr>
            <p:cNvCxnSpPr>
              <a:cxnSpLocks/>
            </p:cNvCxnSpPr>
            <p:nvPr/>
          </p:nvCxnSpPr>
          <p:spPr>
            <a:xfrm>
              <a:off x="5576426" y="2945816"/>
              <a:ext cx="0" cy="276045"/>
            </a:xfrm>
            <a:prstGeom prst="straightConnector1">
              <a:avLst/>
            </a:prstGeom>
            <a:noFill/>
            <a:ln w="26425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60" name="Google Shape;192;p20">
              <a:extLst>
                <a:ext uri="{FF2B5EF4-FFF2-40B4-BE49-F238E27FC236}">
                  <a16:creationId xmlns:a16="http://schemas.microsoft.com/office/drawing/2014/main" xmlns="" id="{0CA487CB-474E-4276-8C64-754A2CCA84F3}"/>
                </a:ext>
              </a:extLst>
            </p:cNvPr>
            <p:cNvCxnSpPr>
              <a:cxnSpLocks/>
            </p:cNvCxnSpPr>
            <p:nvPr/>
          </p:nvCxnSpPr>
          <p:spPr>
            <a:xfrm>
              <a:off x="4437115" y="3150009"/>
              <a:ext cx="246539" cy="122707"/>
            </a:xfrm>
            <a:prstGeom prst="straightConnector1">
              <a:avLst/>
            </a:prstGeom>
            <a:noFill/>
            <a:ln w="26425" cap="flat" cmpd="sng">
              <a:solidFill>
                <a:srgbClr val="00B05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65" name="Google Shape;194;p20">
              <a:extLst>
                <a:ext uri="{FF2B5EF4-FFF2-40B4-BE49-F238E27FC236}">
                  <a16:creationId xmlns:a16="http://schemas.microsoft.com/office/drawing/2014/main" xmlns="" id="{F61D5848-5CDB-43D3-A103-FEE8B47A68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0389" y="3010441"/>
              <a:ext cx="242936" cy="140075"/>
            </a:xfrm>
            <a:prstGeom prst="straightConnector1">
              <a:avLst/>
            </a:prstGeom>
            <a:noFill/>
            <a:ln w="26425" cap="flat" cmpd="sng">
              <a:solidFill>
                <a:srgbClr val="C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Discovery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sz="3000" dirty="0" smtClean="0"/>
              <a:t>- Agent-Based Model</a:t>
            </a:r>
            <a:endParaRPr sz="3000" dirty="0"/>
          </a:p>
        </p:txBody>
      </p:sp>
      <p:sp>
        <p:nvSpPr>
          <p:cNvPr id="187" name="Google Shape;187;p2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88" name="Google Shape;188;p20" descr="Applications2.tiff"/>
          <p:cNvPicPr preferRelativeResize="0"/>
          <p:nvPr/>
        </p:nvPicPr>
        <p:blipFill rotWithShape="1">
          <a:blip r:embed="rId4">
            <a:alphaModFix/>
          </a:blip>
          <a:srcRect r="66728"/>
          <a:stretch/>
        </p:blipFill>
        <p:spPr>
          <a:xfrm>
            <a:off x="6119597" y="1623381"/>
            <a:ext cx="2821400" cy="228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 descr="Applications1.tiff"/>
          <p:cNvPicPr preferRelativeResize="0"/>
          <p:nvPr/>
        </p:nvPicPr>
        <p:blipFill rotWithShape="1">
          <a:blip r:embed="rId5">
            <a:alphaModFix/>
          </a:blip>
          <a:srcRect l="67340"/>
          <a:stretch/>
        </p:blipFill>
        <p:spPr>
          <a:xfrm>
            <a:off x="2623422" y="1765870"/>
            <a:ext cx="2679423" cy="234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2176654" y="4712242"/>
            <a:ext cx="5245184" cy="1961340"/>
            <a:chOff x="3097770" y="2151178"/>
            <a:chExt cx="5245184" cy="196134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2C0CF01-6BB8-4595-95B3-98F6C31AD249}"/>
                </a:ext>
              </a:extLst>
            </p:cNvPr>
            <p:cNvSpPr txBox="1"/>
            <p:nvPr/>
          </p:nvSpPr>
          <p:spPr>
            <a:xfrm>
              <a:off x="3189656" y="2651819"/>
              <a:ext cx="6976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Node 2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97770" y="2151178"/>
              <a:ext cx="5245184" cy="1961340"/>
              <a:chOff x="3097770" y="2151178"/>
              <a:chExt cx="5245184" cy="1961340"/>
            </a:xfrm>
          </p:grpSpPr>
          <p:pic>
            <p:nvPicPr>
              <p:cNvPr id="31" name="Picture 2" descr="Big Data icon">
                <a:extLst>
                  <a:ext uri="{FF2B5EF4-FFF2-40B4-BE49-F238E27FC236}">
                    <a16:creationId xmlns:a16="http://schemas.microsoft.com/office/drawing/2014/main" xmlns="" id="{589256E0-3DDF-43F3-8B19-D65B0110A8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3316" y="2211609"/>
                <a:ext cx="879167" cy="879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Big Data icon">
                <a:extLst>
                  <a:ext uri="{FF2B5EF4-FFF2-40B4-BE49-F238E27FC236}">
                    <a16:creationId xmlns:a16="http://schemas.microsoft.com/office/drawing/2014/main" xmlns="" id="{ED3B21A2-FC67-4017-93DC-A4E147F277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770" y="2673909"/>
                <a:ext cx="879167" cy="879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Big Data icon">
                <a:extLst>
                  <a:ext uri="{FF2B5EF4-FFF2-40B4-BE49-F238E27FC236}">
                    <a16:creationId xmlns:a16="http://schemas.microsoft.com/office/drawing/2014/main" xmlns="" id="{062AE702-5584-4964-92AB-84EC77299E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3787" y="2692867"/>
                <a:ext cx="879167" cy="879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Big Data icon">
                <a:extLst>
                  <a:ext uri="{FF2B5EF4-FFF2-40B4-BE49-F238E27FC236}">
                    <a16:creationId xmlns:a16="http://schemas.microsoft.com/office/drawing/2014/main" xmlns="" id="{0E83F2BA-FA01-499F-99FD-5913B82DA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8892" y="3233351"/>
                <a:ext cx="879167" cy="879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AB747AB-3150-416F-B2E3-C81C060AF381}"/>
                  </a:ext>
                </a:extLst>
              </p:cNvPr>
              <p:cNvSpPr txBox="1"/>
              <p:nvPr/>
            </p:nvSpPr>
            <p:spPr>
              <a:xfrm>
                <a:off x="5329252" y="2151178"/>
                <a:ext cx="6976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Node 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879C7895-5730-4924-935D-DA33603ABEBE}"/>
                  </a:ext>
                </a:extLst>
              </p:cNvPr>
              <p:cNvSpPr txBox="1"/>
              <p:nvPr/>
            </p:nvSpPr>
            <p:spPr>
              <a:xfrm>
                <a:off x="7570422" y="2651159"/>
                <a:ext cx="6976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Node 3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FE69385-A7AB-4636-B6B0-D3357C904E95}"/>
                  </a:ext>
                </a:extLst>
              </p:cNvPr>
              <p:cNvSpPr txBox="1"/>
              <p:nvPr/>
            </p:nvSpPr>
            <p:spPr>
              <a:xfrm>
                <a:off x="5260806" y="3177355"/>
                <a:ext cx="6976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Node 4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50DF66-701C-474E-9F10-D0A81BA9F411}"/>
              </a:ext>
            </a:extLst>
          </p:cNvPr>
          <p:cNvSpPr/>
          <p:nvPr/>
        </p:nvSpPr>
        <p:spPr>
          <a:xfrm>
            <a:off x="274276" y="39611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9636" y="1814377"/>
            <a:ext cx="2649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Biologically-inspired algorithms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8239" y="3768322"/>
            <a:ext cx="2200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 Colonial Optimization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1772" y="3747388"/>
            <a:ext cx="243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Swarm Optimization</a:t>
            </a:r>
            <a:endParaRPr lang="en-US" dirty="0"/>
          </a:p>
        </p:txBody>
      </p:sp>
      <p:pic>
        <p:nvPicPr>
          <p:cNvPr id="39" name="Google Shape;120;p15" descr="ants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645" y="2198189"/>
            <a:ext cx="2024341" cy="1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56007" y="1933011"/>
            <a:ext cx="683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997953" y="4877903"/>
            <a:ext cx="5496578" cy="1269252"/>
          </a:xfrm>
          <a:prstGeom prst="ellipse">
            <a:avLst/>
          </a:prstGeom>
          <a:solidFill>
            <a:schemeClr val="bg2">
              <a:lumMod val="50000"/>
              <a:alpha val="3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Multi-Agent Spatial Simulation</a:t>
            </a:r>
            <a:endParaRPr/>
          </a:p>
        </p:txBody>
      </p:sp>
      <p:pic>
        <p:nvPicPr>
          <p:cNvPr id="202" name="Google Shape;202;p21" descr="MassConf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1773238"/>
            <a:ext cx="6267450" cy="4706937"/>
          </a:xfrm>
          <a:prstGeom prst="rect">
            <a:avLst/>
          </a:prstGeom>
          <a:solidFill>
            <a:srgbClr val="95BEF5"/>
          </a:solidFill>
          <a:ln>
            <a:noFill/>
          </a:ln>
        </p:spPr>
      </p:pic>
      <p:sp>
        <p:nvSpPr>
          <p:cNvPr id="203" name="Google Shape;203;p2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fld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1187450" y="3644900"/>
            <a:ext cx="6267300" cy="2835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9A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/>
              <a:t>Nov 13</a:t>
            </a:r>
            <a:r>
              <a:rPr lang="en-US" sz="1400" baseline="30000" dirty="0"/>
              <a:t>th</a:t>
            </a:r>
            <a:r>
              <a:rPr lang="en-US" sz="1400" dirty="0"/>
              <a:t>, 2019</a:t>
            </a:r>
          </a:p>
        </p:txBody>
      </p:sp>
      <p:sp>
        <p:nvSpPr>
          <p:cNvPr id="206" name="Google Shape;206;p2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CSS599 Faculty Research</a:t>
            </a:r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MASS Specification</a:t>
            </a:r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body" idx="1"/>
          </p:nvPr>
        </p:nvSpPr>
        <p:spPr>
          <a:xfrm>
            <a:off x="279000" y="1828800"/>
            <a:ext cx="4978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1020"/>
              <a:buFont typeface="Noto Sans Symbols"/>
              <a:buNone/>
            </a:pP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Public static void main( String[ ] </a:t>
            </a: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args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 ) { </a:t>
            </a:r>
            <a:endParaRPr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r>
              <a:rPr lang="en-US" sz="1200" b="1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MASS</a:t>
            </a: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.init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( </a:t>
            </a: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args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 );</a:t>
            </a:r>
            <a:endParaRPr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endParaRPr sz="1200" dirty="0">
              <a:latin typeface="Consolas" panose="020B06090202040302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r>
              <a:rPr lang="en-US" sz="1200" b="1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Places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 space = new </a:t>
            </a:r>
            <a:r>
              <a:rPr lang="en-US" sz="1200" b="1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Places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( handle, “</a:t>
            </a: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MySpace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”, params, </a:t>
            </a: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xSize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, </a:t>
            </a: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ySize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);</a:t>
            </a:r>
            <a:endParaRPr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endParaRPr sz="1200" dirty="0">
              <a:latin typeface="Consolas" panose="020B06090202040302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r>
              <a:rPr lang="en-US" sz="1200" b="1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Agents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agents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 = new </a:t>
            </a:r>
            <a:r>
              <a:rPr lang="en-US" sz="1200" b="1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Agents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( handle, “</a:t>
            </a: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MyAgents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”, params, space, population );</a:t>
            </a:r>
            <a:endParaRPr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endParaRPr sz="1200" dirty="0">
              <a:latin typeface="Consolas" panose="020B06090202040302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space.</a:t>
            </a:r>
            <a:r>
              <a:rPr lang="en-US" sz="1200" b="1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callAll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( MySpace.func1, params );</a:t>
            </a:r>
            <a:endParaRPr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endParaRPr sz="1200" dirty="0">
              <a:latin typeface="Consolas" panose="020B06090202040302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space.</a:t>
            </a:r>
            <a:r>
              <a:rPr lang="en-US" sz="1200" b="1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exchangeAll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( MySpace.func2, neighbors );</a:t>
            </a:r>
            <a:endParaRPr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endParaRPr sz="1200" dirty="0">
              <a:latin typeface="Consolas" panose="020B06090202040302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agents.</a:t>
            </a:r>
            <a:r>
              <a:rPr lang="en-US" sz="1200" b="1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exchangeAll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( MyAgents.func3 );</a:t>
            </a:r>
            <a:endParaRPr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endParaRPr sz="1200" dirty="0">
              <a:latin typeface="Consolas" panose="020B06090202040302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agents.</a:t>
            </a:r>
            <a:r>
              <a:rPr lang="en-US" sz="1200" b="1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manageAll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( );</a:t>
            </a:r>
            <a:endParaRPr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endParaRPr sz="1200" dirty="0">
              <a:latin typeface="Consolas" panose="020B06090202040302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457200" lvl="1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r>
              <a:rPr lang="en-US" sz="1200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MASS.</a:t>
            </a:r>
            <a:r>
              <a:rPr lang="en-US" sz="1200" b="1" dirty="0" err="1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finish</a:t>
            </a: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( );</a:t>
            </a:r>
            <a:endParaRPr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182880" lvl="0" indent="-182880" algn="l" rtl="0">
              <a:spcBef>
                <a:spcPts val="240"/>
              </a:spcBef>
              <a:spcAft>
                <a:spcPts val="0"/>
              </a:spcAft>
              <a:buSzPts val="1020"/>
              <a:buFont typeface="Noto Sans Symbols"/>
              <a:buNone/>
            </a:pPr>
            <a:r>
              <a:rPr lang="en-US" sz="1200" dirty="0">
                <a:latin typeface="Consolas" panose="020B060902020403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}</a:t>
            </a:r>
            <a:endParaRPr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13" name="Google Shape;213;p22"/>
          <p:cNvGrpSpPr/>
          <p:nvPr/>
        </p:nvGrpSpPr>
        <p:grpSpPr>
          <a:xfrm>
            <a:off x="5257800" y="2522538"/>
            <a:ext cx="3048000" cy="3048000"/>
            <a:chOff x="3312" y="1589"/>
            <a:chExt cx="1920" cy="1920"/>
          </a:xfrm>
        </p:grpSpPr>
        <p:sp>
          <p:nvSpPr>
            <p:cNvPr id="214" name="Google Shape;214;p22"/>
            <p:cNvSpPr/>
            <p:nvPr/>
          </p:nvSpPr>
          <p:spPr>
            <a:xfrm>
              <a:off x="3792" y="158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4272" y="158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4752" y="158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3312" y="158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3792" y="206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4272" y="206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4752" y="206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3312" y="206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3792" y="254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4272" y="254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4752" y="254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3312" y="254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3792" y="302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4272" y="302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4752" y="302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3312" y="3029"/>
              <a:ext cx="480" cy="480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22"/>
          <p:cNvGrpSpPr/>
          <p:nvPr/>
        </p:nvGrpSpPr>
        <p:grpSpPr>
          <a:xfrm>
            <a:off x="5638800" y="2127250"/>
            <a:ext cx="2286000" cy="381000"/>
            <a:chOff x="3552" y="1340"/>
            <a:chExt cx="1440" cy="240"/>
          </a:xfrm>
        </p:grpSpPr>
        <p:grpSp>
          <p:nvGrpSpPr>
            <p:cNvPr id="231" name="Google Shape;231;p22"/>
            <p:cNvGrpSpPr/>
            <p:nvPr/>
          </p:nvGrpSpPr>
          <p:grpSpPr>
            <a:xfrm>
              <a:off x="4944" y="1340"/>
              <a:ext cx="48" cy="240"/>
              <a:chOff x="3552" y="1248"/>
              <a:chExt cx="96" cy="440"/>
            </a:xfrm>
          </p:grpSpPr>
          <p:sp>
            <p:nvSpPr>
              <p:cNvPr id="232" name="Google Shape;232;p22"/>
              <p:cNvSpPr/>
              <p:nvPr/>
            </p:nvSpPr>
            <p:spPr>
              <a:xfrm>
                <a:off x="3552" y="1288"/>
                <a:ext cx="78" cy="304"/>
              </a:xfrm>
              <a:custGeom>
                <a:avLst/>
                <a:gdLst/>
                <a:ahLst/>
                <a:cxnLst/>
                <a:rect l="l" t="t" r="r" b="b"/>
                <a:pathLst>
                  <a:path w="634975" h="1226576" extrusionOk="0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3" name="Google Shape;233;p22"/>
              <p:cNvCxnSpPr/>
              <p:nvPr/>
            </p:nvCxnSpPr>
            <p:spPr>
              <a:xfrm>
                <a:off x="3600" y="1248"/>
                <a:ext cx="0" cy="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34" name="Google Shape;234;p22"/>
              <p:cNvSpPr/>
              <p:nvPr/>
            </p:nvSpPr>
            <p:spPr>
              <a:xfrm rot="10800000" flipH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5" name="Google Shape;235;p22"/>
            <p:cNvCxnSpPr/>
            <p:nvPr/>
          </p:nvCxnSpPr>
          <p:spPr>
            <a:xfrm>
              <a:off x="3600" y="1340"/>
              <a:ext cx="1392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36" name="Google Shape;236;p22"/>
            <p:cNvGrpSpPr/>
            <p:nvPr/>
          </p:nvGrpSpPr>
          <p:grpSpPr>
            <a:xfrm>
              <a:off x="4464" y="1340"/>
              <a:ext cx="48" cy="240"/>
              <a:chOff x="3552" y="1248"/>
              <a:chExt cx="96" cy="440"/>
            </a:xfrm>
          </p:grpSpPr>
          <p:sp>
            <p:nvSpPr>
              <p:cNvPr id="237" name="Google Shape;237;p22"/>
              <p:cNvSpPr/>
              <p:nvPr/>
            </p:nvSpPr>
            <p:spPr>
              <a:xfrm>
                <a:off x="3552" y="1288"/>
                <a:ext cx="78" cy="304"/>
              </a:xfrm>
              <a:custGeom>
                <a:avLst/>
                <a:gdLst/>
                <a:ahLst/>
                <a:cxnLst/>
                <a:rect l="l" t="t" r="r" b="b"/>
                <a:pathLst>
                  <a:path w="634975" h="1226576" extrusionOk="0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8" name="Google Shape;238;p22"/>
              <p:cNvCxnSpPr/>
              <p:nvPr/>
            </p:nvCxnSpPr>
            <p:spPr>
              <a:xfrm>
                <a:off x="3600" y="1248"/>
                <a:ext cx="0" cy="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39" name="Google Shape;239;p22"/>
              <p:cNvSpPr/>
              <p:nvPr/>
            </p:nvSpPr>
            <p:spPr>
              <a:xfrm rot="10800000" flipH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" name="Google Shape;240;p22"/>
            <p:cNvGrpSpPr/>
            <p:nvPr/>
          </p:nvGrpSpPr>
          <p:grpSpPr>
            <a:xfrm>
              <a:off x="3984" y="1340"/>
              <a:ext cx="48" cy="240"/>
              <a:chOff x="3552" y="1248"/>
              <a:chExt cx="96" cy="440"/>
            </a:xfrm>
          </p:grpSpPr>
          <p:sp>
            <p:nvSpPr>
              <p:cNvPr id="241" name="Google Shape;241;p22"/>
              <p:cNvSpPr/>
              <p:nvPr/>
            </p:nvSpPr>
            <p:spPr>
              <a:xfrm>
                <a:off x="3552" y="1288"/>
                <a:ext cx="78" cy="304"/>
              </a:xfrm>
              <a:custGeom>
                <a:avLst/>
                <a:gdLst/>
                <a:ahLst/>
                <a:cxnLst/>
                <a:rect l="l" t="t" r="r" b="b"/>
                <a:pathLst>
                  <a:path w="634975" h="1226576" extrusionOk="0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2" name="Google Shape;242;p22"/>
              <p:cNvCxnSpPr/>
              <p:nvPr/>
            </p:nvCxnSpPr>
            <p:spPr>
              <a:xfrm>
                <a:off x="3600" y="1248"/>
                <a:ext cx="0" cy="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43" name="Google Shape;243;p22"/>
              <p:cNvSpPr/>
              <p:nvPr/>
            </p:nvSpPr>
            <p:spPr>
              <a:xfrm rot="10800000" flipH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" name="Google Shape;244;p22"/>
            <p:cNvGrpSpPr/>
            <p:nvPr/>
          </p:nvGrpSpPr>
          <p:grpSpPr>
            <a:xfrm>
              <a:off x="3552" y="1340"/>
              <a:ext cx="48" cy="240"/>
              <a:chOff x="3552" y="1248"/>
              <a:chExt cx="96" cy="440"/>
            </a:xfrm>
          </p:grpSpPr>
          <p:sp>
            <p:nvSpPr>
              <p:cNvPr id="245" name="Google Shape;245;p22"/>
              <p:cNvSpPr/>
              <p:nvPr/>
            </p:nvSpPr>
            <p:spPr>
              <a:xfrm>
                <a:off x="3552" y="1288"/>
                <a:ext cx="78" cy="304"/>
              </a:xfrm>
              <a:custGeom>
                <a:avLst/>
                <a:gdLst/>
                <a:ahLst/>
                <a:cxnLst/>
                <a:rect l="l" t="t" r="r" b="b"/>
                <a:pathLst>
                  <a:path w="634975" h="1226576" extrusionOk="0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6" name="Google Shape;246;p22"/>
              <p:cNvCxnSpPr/>
              <p:nvPr/>
            </p:nvCxnSpPr>
            <p:spPr>
              <a:xfrm>
                <a:off x="3600" y="1248"/>
                <a:ext cx="0" cy="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47" name="Google Shape;247;p22"/>
              <p:cNvSpPr/>
              <p:nvPr/>
            </p:nvSpPr>
            <p:spPr>
              <a:xfrm rot="10800000" flipH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8" name="Google Shape;248;p22"/>
          <p:cNvGrpSpPr/>
          <p:nvPr/>
        </p:nvGrpSpPr>
        <p:grpSpPr>
          <a:xfrm>
            <a:off x="5638800" y="1828800"/>
            <a:ext cx="61913" cy="298450"/>
            <a:chOff x="3552" y="1152"/>
            <a:chExt cx="39" cy="188"/>
          </a:xfrm>
        </p:grpSpPr>
        <p:sp>
          <p:nvSpPr>
            <p:cNvPr id="249" name="Google Shape;249;p22"/>
            <p:cNvSpPr/>
            <p:nvPr/>
          </p:nvSpPr>
          <p:spPr>
            <a:xfrm>
              <a:off x="3552" y="1174"/>
              <a:ext cx="39" cy="166"/>
            </a:xfrm>
            <a:custGeom>
              <a:avLst/>
              <a:gdLst/>
              <a:ahLst/>
              <a:cxnLst/>
              <a:rect l="l" t="t" r="r" b="b"/>
              <a:pathLst>
                <a:path w="634975" h="1226576" extrusionOk="0">
                  <a:moveTo>
                    <a:pt x="317488" y="0"/>
                  </a:moveTo>
                  <a:lnTo>
                    <a:pt x="591681" y="72152"/>
                  </a:lnTo>
                  <a:lnTo>
                    <a:pt x="0" y="245315"/>
                  </a:lnTo>
                  <a:lnTo>
                    <a:pt x="620544" y="389618"/>
                  </a:lnTo>
                  <a:lnTo>
                    <a:pt x="0" y="548351"/>
                  </a:lnTo>
                  <a:lnTo>
                    <a:pt x="606113" y="692654"/>
                  </a:lnTo>
                  <a:lnTo>
                    <a:pt x="0" y="865818"/>
                  </a:lnTo>
                  <a:lnTo>
                    <a:pt x="634975" y="1010121"/>
                  </a:lnTo>
                  <a:lnTo>
                    <a:pt x="14431" y="1154424"/>
                  </a:lnTo>
                  <a:lnTo>
                    <a:pt x="303056" y="1226576"/>
                  </a:ln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0" name="Google Shape;250;p22"/>
            <p:cNvCxnSpPr/>
            <p:nvPr/>
          </p:nvCxnSpPr>
          <p:spPr>
            <a:xfrm>
              <a:off x="3576" y="1152"/>
              <a:ext cx="0" cy="31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51" name="Google Shape;251;p22"/>
          <p:cNvGrpSpPr/>
          <p:nvPr/>
        </p:nvGrpSpPr>
        <p:grpSpPr>
          <a:xfrm>
            <a:off x="5638800" y="5556250"/>
            <a:ext cx="2286000" cy="381000"/>
            <a:chOff x="3552" y="3500"/>
            <a:chExt cx="1440" cy="240"/>
          </a:xfrm>
        </p:grpSpPr>
        <p:grpSp>
          <p:nvGrpSpPr>
            <p:cNvPr id="252" name="Google Shape;252;p22"/>
            <p:cNvGrpSpPr/>
            <p:nvPr/>
          </p:nvGrpSpPr>
          <p:grpSpPr>
            <a:xfrm>
              <a:off x="4944" y="3500"/>
              <a:ext cx="48" cy="240"/>
              <a:chOff x="3552" y="1248"/>
              <a:chExt cx="96" cy="440"/>
            </a:xfrm>
          </p:grpSpPr>
          <p:sp>
            <p:nvSpPr>
              <p:cNvPr id="253" name="Google Shape;253;p22"/>
              <p:cNvSpPr/>
              <p:nvPr/>
            </p:nvSpPr>
            <p:spPr>
              <a:xfrm>
                <a:off x="3552" y="1288"/>
                <a:ext cx="78" cy="304"/>
              </a:xfrm>
              <a:custGeom>
                <a:avLst/>
                <a:gdLst/>
                <a:ahLst/>
                <a:cxnLst/>
                <a:rect l="l" t="t" r="r" b="b"/>
                <a:pathLst>
                  <a:path w="634975" h="1226576" extrusionOk="0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4" name="Google Shape;254;p22"/>
              <p:cNvCxnSpPr/>
              <p:nvPr/>
            </p:nvCxnSpPr>
            <p:spPr>
              <a:xfrm>
                <a:off x="3600" y="1248"/>
                <a:ext cx="0" cy="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55" name="Google Shape;255;p22"/>
              <p:cNvSpPr/>
              <p:nvPr/>
            </p:nvSpPr>
            <p:spPr>
              <a:xfrm rot="10800000" flipH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6" name="Google Shape;256;p22"/>
            <p:cNvCxnSpPr/>
            <p:nvPr/>
          </p:nvCxnSpPr>
          <p:spPr>
            <a:xfrm>
              <a:off x="3600" y="3740"/>
              <a:ext cx="1392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7" name="Google Shape;257;p22"/>
            <p:cNvGrpSpPr/>
            <p:nvPr/>
          </p:nvGrpSpPr>
          <p:grpSpPr>
            <a:xfrm>
              <a:off x="4464" y="3500"/>
              <a:ext cx="48" cy="240"/>
              <a:chOff x="3552" y="1248"/>
              <a:chExt cx="96" cy="440"/>
            </a:xfrm>
          </p:grpSpPr>
          <p:sp>
            <p:nvSpPr>
              <p:cNvPr id="258" name="Google Shape;258;p22"/>
              <p:cNvSpPr/>
              <p:nvPr/>
            </p:nvSpPr>
            <p:spPr>
              <a:xfrm>
                <a:off x="3552" y="1288"/>
                <a:ext cx="78" cy="304"/>
              </a:xfrm>
              <a:custGeom>
                <a:avLst/>
                <a:gdLst/>
                <a:ahLst/>
                <a:cxnLst/>
                <a:rect l="l" t="t" r="r" b="b"/>
                <a:pathLst>
                  <a:path w="634975" h="1226576" extrusionOk="0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9" name="Google Shape;259;p22"/>
              <p:cNvCxnSpPr/>
              <p:nvPr/>
            </p:nvCxnSpPr>
            <p:spPr>
              <a:xfrm>
                <a:off x="3600" y="1248"/>
                <a:ext cx="0" cy="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60" name="Google Shape;260;p22"/>
              <p:cNvSpPr/>
              <p:nvPr/>
            </p:nvSpPr>
            <p:spPr>
              <a:xfrm rot="10800000" flipH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" name="Google Shape;261;p22"/>
            <p:cNvGrpSpPr/>
            <p:nvPr/>
          </p:nvGrpSpPr>
          <p:grpSpPr>
            <a:xfrm>
              <a:off x="3984" y="3500"/>
              <a:ext cx="48" cy="240"/>
              <a:chOff x="3552" y="1248"/>
              <a:chExt cx="96" cy="440"/>
            </a:xfrm>
          </p:grpSpPr>
          <p:sp>
            <p:nvSpPr>
              <p:cNvPr id="262" name="Google Shape;262;p22"/>
              <p:cNvSpPr/>
              <p:nvPr/>
            </p:nvSpPr>
            <p:spPr>
              <a:xfrm>
                <a:off x="3552" y="1288"/>
                <a:ext cx="78" cy="304"/>
              </a:xfrm>
              <a:custGeom>
                <a:avLst/>
                <a:gdLst/>
                <a:ahLst/>
                <a:cxnLst/>
                <a:rect l="l" t="t" r="r" b="b"/>
                <a:pathLst>
                  <a:path w="634975" h="1226576" extrusionOk="0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3" name="Google Shape;263;p22"/>
              <p:cNvCxnSpPr/>
              <p:nvPr/>
            </p:nvCxnSpPr>
            <p:spPr>
              <a:xfrm>
                <a:off x="3600" y="1248"/>
                <a:ext cx="0" cy="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64" name="Google Shape;264;p22"/>
              <p:cNvSpPr/>
              <p:nvPr/>
            </p:nvSpPr>
            <p:spPr>
              <a:xfrm rot="10800000" flipH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65;p22"/>
            <p:cNvGrpSpPr/>
            <p:nvPr/>
          </p:nvGrpSpPr>
          <p:grpSpPr>
            <a:xfrm>
              <a:off x="3552" y="3500"/>
              <a:ext cx="48" cy="240"/>
              <a:chOff x="3552" y="1248"/>
              <a:chExt cx="96" cy="440"/>
            </a:xfrm>
          </p:grpSpPr>
          <p:sp>
            <p:nvSpPr>
              <p:cNvPr id="266" name="Google Shape;266;p22"/>
              <p:cNvSpPr/>
              <p:nvPr/>
            </p:nvSpPr>
            <p:spPr>
              <a:xfrm>
                <a:off x="3552" y="1288"/>
                <a:ext cx="78" cy="304"/>
              </a:xfrm>
              <a:custGeom>
                <a:avLst/>
                <a:gdLst/>
                <a:ahLst/>
                <a:cxnLst/>
                <a:rect l="l" t="t" r="r" b="b"/>
                <a:pathLst>
                  <a:path w="634975" h="1226576" extrusionOk="0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7" name="Google Shape;267;p22"/>
              <p:cNvCxnSpPr/>
              <p:nvPr/>
            </p:nvCxnSpPr>
            <p:spPr>
              <a:xfrm>
                <a:off x="3600" y="1248"/>
                <a:ext cx="0" cy="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68" name="Google Shape;268;p22"/>
              <p:cNvSpPr/>
              <p:nvPr/>
            </p:nvSpPr>
            <p:spPr>
              <a:xfrm rot="10800000" flipH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9" name="Google Shape;269;p22"/>
          <p:cNvGrpSpPr/>
          <p:nvPr/>
        </p:nvGrpSpPr>
        <p:grpSpPr>
          <a:xfrm>
            <a:off x="5638800" y="5937250"/>
            <a:ext cx="76200" cy="381000"/>
            <a:chOff x="3552" y="1248"/>
            <a:chExt cx="96" cy="440"/>
          </a:xfrm>
        </p:grpSpPr>
        <p:sp>
          <p:nvSpPr>
            <p:cNvPr id="270" name="Google Shape;270;p22"/>
            <p:cNvSpPr/>
            <p:nvPr/>
          </p:nvSpPr>
          <p:spPr>
            <a:xfrm>
              <a:off x="3552" y="1288"/>
              <a:ext cx="78" cy="304"/>
            </a:xfrm>
            <a:custGeom>
              <a:avLst/>
              <a:gdLst/>
              <a:ahLst/>
              <a:cxnLst/>
              <a:rect l="l" t="t" r="r" b="b"/>
              <a:pathLst>
                <a:path w="634975" h="1226576" extrusionOk="0">
                  <a:moveTo>
                    <a:pt x="317488" y="0"/>
                  </a:moveTo>
                  <a:lnTo>
                    <a:pt x="591681" y="72152"/>
                  </a:lnTo>
                  <a:lnTo>
                    <a:pt x="0" y="245315"/>
                  </a:lnTo>
                  <a:lnTo>
                    <a:pt x="620544" y="389618"/>
                  </a:lnTo>
                  <a:lnTo>
                    <a:pt x="0" y="548351"/>
                  </a:lnTo>
                  <a:lnTo>
                    <a:pt x="606113" y="692654"/>
                  </a:lnTo>
                  <a:lnTo>
                    <a:pt x="0" y="865818"/>
                  </a:lnTo>
                  <a:lnTo>
                    <a:pt x="634975" y="1010121"/>
                  </a:lnTo>
                  <a:lnTo>
                    <a:pt x="14431" y="1154424"/>
                  </a:lnTo>
                  <a:lnTo>
                    <a:pt x="303056" y="1226576"/>
                  </a:ln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1" name="Google Shape;271;p22"/>
            <p:cNvCxnSpPr/>
            <p:nvPr/>
          </p:nvCxnSpPr>
          <p:spPr>
            <a:xfrm>
              <a:off x="3600" y="1248"/>
              <a:ext cx="0" cy="5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272" name="Google Shape;272;p22"/>
            <p:cNvSpPr/>
            <p:nvPr/>
          </p:nvSpPr>
          <p:spPr>
            <a:xfrm rot="10800000" flipH="1">
              <a:off x="3552" y="159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22"/>
          <p:cNvGrpSpPr/>
          <p:nvPr/>
        </p:nvGrpSpPr>
        <p:grpSpPr>
          <a:xfrm>
            <a:off x="5334000" y="2819400"/>
            <a:ext cx="2138363" cy="1692275"/>
            <a:chOff x="3360" y="1776"/>
            <a:chExt cx="1347" cy="1066"/>
          </a:xfrm>
        </p:grpSpPr>
        <p:cxnSp>
          <p:nvCxnSpPr>
            <p:cNvPr id="274" name="Google Shape;274;p22"/>
            <p:cNvCxnSpPr/>
            <p:nvPr/>
          </p:nvCxnSpPr>
          <p:spPr>
            <a:xfrm>
              <a:off x="4032" y="2304"/>
              <a:ext cx="38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5" name="Google Shape;275;p22"/>
            <p:cNvCxnSpPr/>
            <p:nvPr/>
          </p:nvCxnSpPr>
          <p:spPr>
            <a:xfrm rot="-5400000">
              <a:off x="3840" y="2112"/>
              <a:ext cx="38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6" name="Google Shape;276;p22"/>
            <p:cNvCxnSpPr/>
            <p:nvPr/>
          </p:nvCxnSpPr>
          <p:spPr>
            <a:xfrm rot="5400000">
              <a:off x="3840" y="2496"/>
              <a:ext cx="38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7" name="Google Shape;277;p22"/>
            <p:cNvCxnSpPr/>
            <p:nvPr/>
          </p:nvCxnSpPr>
          <p:spPr>
            <a:xfrm rot="10800000">
              <a:off x="3648" y="2304"/>
              <a:ext cx="38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8" name="Google Shape;278;p22"/>
            <p:cNvSpPr txBox="1"/>
            <p:nvPr/>
          </p:nvSpPr>
          <p:spPr>
            <a:xfrm>
              <a:off x="3360" y="2294"/>
              <a:ext cx="387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func2( )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2"/>
            <p:cNvSpPr txBox="1"/>
            <p:nvPr/>
          </p:nvSpPr>
          <p:spPr>
            <a:xfrm>
              <a:off x="3840" y="1776"/>
              <a:ext cx="387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func2( )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2"/>
            <p:cNvSpPr txBox="1"/>
            <p:nvPr/>
          </p:nvSpPr>
          <p:spPr>
            <a:xfrm>
              <a:off x="4320" y="2304"/>
              <a:ext cx="387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func2( )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2"/>
            <p:cNvSpPr txBox="1"/>
            <p:nvPr/>
          </p:nvSpPr>
          <p:spPr>
            <a:xfrm>
              <a:off x="3888" y="2688"/>
              <a:ext cx="387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func2( )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22"/>
          <p:cNvGrpSpPr/>
          <p:nvPr/>
        </p:nvGrpSpPr>
        <p:grpSpPr>
          <a:xfrm>
            <a:off x="5334000" y="2514600"/>
            <a:ext cx="2900363" cy="1006475"/>
            <a:chOff x="3360" y="1584"/>
            <a:chExt cx="1827" cy="634"/>
          </a:xfrm>
        </p:grpSpPr>
        <p:sp>
          <p:nvSpPr>
            <p:cNvPr id="283" name="Google Shape;283;p22"/>
            <p:cNvSpPr txBox="1"/>
            <p:nvPr/>
          </p:nvSpPr>
          <p:spPr>
            <a:xfrm>
              <a:off x="4320" y="1584"/>
              <a:ext cx="387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func1( )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2"/>
            <p:cNvSpPr txBox="1"/>
            <p:nvPr/>
          </p:nvSpPr>
          <p:spPr>
            <a:xfrm>
              <a:off x="4800" y="1584"/>
              <a:ext cx="387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func1( )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2"/>
            <p:cNvSpPr txBox="1"/>
            <p:nvPr/>
          </p:nvSpPr>
          <p:spPr>
            <a:xfrm>
              <a:off x="3840" y="1584"/>
              <a:ext cx="387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func1( )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2"/>
            <p:cNvSpPr txBox="1"/>
            <p:nvPr/>
          </p:nvSpPr>
          <p:spPr>
            <a:xfrm>
              <a:off x="3360" y="1584"/>
              <a:ext cx="387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func1( )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2"/>
            <p:cNvSpPr txBox="1"/>
            <p:nvPr/>
          </p:nvSpPr>
          <p:spPr>
            <a:xfrm>
              <a:off x="3360" y="2064"/>
              <a:ext cx="387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func1( )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2"/>
            <p:cNvSpPr txBox="1"/>
            <p:nvPr/>
          </p:nvSpPr>
          <p:spPr>
            <a:xfrm>
              <a:off x="3936" y="2064"/>
              <a:ext cx="196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2"/>
            <p:cNvSpPr txBox="1"/>
            <p:nvPr/>
          </p:nvSpPr>
          <p:spPr>
            <a:xfrm>
              <a:off x="4416" y="2064"/>
              <a:ext cx="196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22"/>
          <p:cNvGrpSpPr/>
          <p:nvPr/>
        </p:nvGrpSpPr>
        <p:grpSpPr>
          <a:xfrm>
            <a:off x="6858000" y="4038600"/>
            <a:ext cx="919163" cy="854075"/>
            <a:chOff x="4320" y="2544"/>
            <a:chExt cx="579" cy="538"/>
          </a:xfrm>
        </p:grpSpPr>
        <p:cxnSp>
          <p:nvCxnSpPr>
            <p:cNvPr id="291" name="Google Shape;291;p22"/>
            <p:cNvCxnSpPr/>
            <p:nvPr/>
          </p:nvCxnSpPr>
          <p:spPr>
            <a:xfrm rot="10800000" flipH="1">
              <a:off x="4416" y="2688"/>
              <a:ext cx="144" cy="4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2" name="Google Shape;292;p22"/>
            <p:cNvCxnSpPr/>
            <p:nvPr/>
          </p:nvCxnSpPr>
          <p:spPr>
            <a:xfrm>
              <a:off x="4416" y="2784"/>
              <a:ext cx="96" cy="9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93" name="Google Shape;293;p22"/>
            <p:cNvSpPr txBox="1"/>
            <p:nvPr/>
          </p:nvSpPr>
          <p:spPr>
            <a:xfrm>
              <a:off x="4512" y="2544"/>
              <a:ext cx="387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func3( )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 txBox="1"/>
            <p:nvPr/>
          </p:nvSpPr>
          <p:spPr>
            <a:xfrm>
              <a:off x="4320" y="2928"/>
              <a:ext cx="387" cy="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func3( )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22"/>
          <p:cNvGrpSpPr/>
          <p:nvPr/>
        </p:nvGrpSpPr>
        <p:grpSpPr>
          <a:xfrm>
            <a:off x="7239000" y="4503738"/>
            <a:ext cx="914400" cy="677862"/>
            <a:chOff x="4560" y="2837"/>
            <a:chExt cx="576" cy="427"/>
          </a:xfrm>
        </p:grpSpPr>
        <p:sp>
          <p:nvSpPr>
            <p:cNvPr id="296" name="Google Shape;296;p22"/>
            <p:cNvSpPr/>
            <p:nvPr/>
          </p:nvSpPr>
          <p:spPr>
            <a:xfrm>
              <a:off x="5040" y="2837"/>
              <a:ext cx="96" cy="96"/>
            </a:xfrm>
            <a:prstGeom prst="ellipse">
              <a:avLst/>
            </a:prstGeom>
            <a:solidFill>
              <a:srgbClr val="FF7C7F"/>
            </a:solidFill>
            <a:ln w="9525" cap="flat" cmpd="sng">
              <a:solidFill>
                <a:srgbClr val="FF7C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7" name="Google Shape;297;p22"/>
            <p:cNvCxnSpPr/>
            <p:nvPr/>
          </p:nvCxnSpPr>
          <p:spPr>
            <a:xfrm rot="10800000" flipH="1">
              <a:off x="4560" y="2928"/>
              <a:ext cx="480" cy="336"/>
            </a:xfrm>
            <a:prstGeom prst="straightConnector1">
              <a:avLst/>
            </a:prstGeom>
            <a:noFill/>
            <a:ln w="9525" cap="flat" cmpd="sng">
              <a:solidFill>
                <a:schemeClr val="folHlink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98" name="Google Shape;298;p22"/>
          <p:cNvGrpSpPr/>
          <p:nvPr/>
        </p:nvGrpSpPr>
        <p:grpSpPr>
          <a:xfrm>
            <a:off x="5486400" y="2743200"/>
            <a:ext cx="2438400" cy="2674938"/>
            <a:chOff x="3456" y="1728"/>
            <a:chExt cx="1536" cy="1685"/>
          </a:xfrm>
        </p:grpSpPr>
        <p:sp>
          <p:nvSpPr>
            <p:cNvPr id="299" name="Google Shape;299;p22"/>
            <p:cNvSpPr/>
            <p:nvPr/>
          </p:nvSpPr>
          <p:spPr>
            <a:xfrm>
              <a:off x="4320" y="2693"/>
              <a:ext cx="96" cy="96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4608" y="1781"/>
              <a:ext cx="96" cy="96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4080" y="2885"/>
              <a:ext cx="96" cy="96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4896" y="2208"/>
              <a:ext cx="96" cy="96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3600" y="278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4896" y="1920"/>
              <a:ext cx="96" cy="96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4848" y="3317"/>
              <a:ext cx="96" cy="96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3456" y="1728"/>
              <a:ext cx="96" cy="96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3648" y="3269"/>
              <a:ext cx="96" cy="96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4512" y="2880"/>
              <a:ext cx="96" cy="96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4560" y="2640"/>
              <a:ext cx="96" cy="96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4464" y="326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2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fld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2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/>
              <a:t>Nov 13</a:t>
            </a:r>
            <a:r>
              <a:rPr lang="en-US" sz="1400" baseline="30000" dirty="0"/>
              <a:t>th</a:t>
            </a:r>
            <a:r>
              <a:rPr lang="en-US" sz="1400" dirty="0"/>
              <a:t>, 2019</a:t>
            </a:r>
          </a:p>
        </p:txBody>
      </p:sp>
      <p:sp>
        <p:nvSpPr>
          <p:cNvPr id="313" name="Google Shape;313;p2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CSS599 Faculty Research</a:t>
            </a:r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3068</Words>
  <Application>Microsoft Macintosh PowerPoint</Application>
  <PresentationFormat>On-screen Show (4:3)</PresentationFormat>
  <Paragraphs>510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Consolas</vt:lpstr>
      <vt:lpstr>Helvetica Neue</vt:lpstr>
      <vt:lpstr>Mangal</vt:lpstr>
      <vt:lpstr>MS PGothic</vt:lpstr>
      <vt:lpstr>Clarity</vt:lpstr>
      <vt:lpstr> An Agent-Based Computational Framework for Distributed Data Analysis</vt:lpstr>
      <vt:lpstr>Outline</vt:lpstr>
      <vt:lpstr>Background       - What is Software Agents</vt:lpstr>
      <vt:lpstr>Data collective - MPI</vt:lpstr>
      <vt:lpstr>Data Streaming   - Hadoop, Spark and Storm</vt:lpstr>
      <vt:lpstr>Data Hunting   - Mobile Agents: IBM Aglets, D’Agents, etc.</vt:lpstr>
      <vt:lpstr>Data Discovery   - Agent-Based Model</vt:lpstr>
      <vt:lpstr>Multi-Agent Spatial Simulation</vt:lpstr>
      <vt:lpstr>MASS Specification</vt:lpstr>
      <vt:lpstr>Applying MASS to Structured Data Analysis</vt:lpstr>
      <vt:lpstr>Preliminary Work on Data Analysis</vt:lpstr>
      <vt:lpstr>Experiences from Preliminary Work</vt:lpstr>
      <vt:lpstr>Asynchronous agent migration</vt:lpstr>
      <vt:lpstr>Agent population control, </vt:lpstr>
      <vt:lpstr>Parallel file I/O.</vt:lpstr>
      <vt:lpstr>Comparing Revised MASS with Spark and MapReduce</vt:lpstr>
      <vt:lpstr>PowerPoint Presentation</vt:lpstr>
      <vt:lpstr>PowerPoint Presentation</vt:lpstr>
      <vt:lpstr>Data Analysis Patterns Using Agents - Graph Analysis : BFS &amp; ACO- based TSP</vt:lpstr>
      <vt:lpstr>Data Analysis Patterns Using Agents  Multi-Dimensional Data Analysis </vt:lpstr>
      <vt:lpstr>Data Analysis Patterns Using Agents - Data Clustering and Classiﬁcation </vt:lpstr>
      <vt:lpstr>Programmability</vt:lpstr>
      <vt:lpstr>Executions Performance  - Single Node Executions (MASS vs Spark/MapR)</vt:lpstr>
      <vt:lpstr>Executions Performance  - Parallel-executions (MASS vs Spark) </vt:lpstr>
      <vt:lpstr>Remarks</vt:lpstr>
      <vt:lpstr>Past Student Research Outcome (gradudate students in red and undergraduate students in blue, listed below)</vt:lpstr>
      <vt:lpstr>MASS Project Summary (gradudate students in red and undergraduate students in blue, listed below)</vt:lpstr>
      <vt:lpstr>Expected Activities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Agent-Based Computational Framework for Distributed Data Analysis</dc:title>
  <dc:creator>Chang Liu</dc:creator>
  <cp:lastModifiedBy>Munehiro Fukuda</cp:lastModifiedBy>
  <cp:revision>77</cp:revision>
  <dcterms:modified xsi:type="dcterms:W3CDTF">2019-11-13T06:58:08Z</dcterms:modified>
</cp:coreProperties>
</file>